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7" r:id="rId24"/>
    <p:sldId id="279" r:id="rId25"/>
    <p:sldId id="280" r:id="rId26"/>
    <p:sldId id="281" r:id="rId27"/>
    <p:sldId id="297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8" r:id="rId42"/>
    <p:sldId id="299" r:id="rId43"/>
    <p:sldId id="313" r:id="rId44"/>
    <p:sldId id="300" r:id="rId45"/>
    <p:sldId id="301" r:id="rId46"/>
    <p:sldId id="302" r:id="rId47"/>
    <p:sldId id="303" r:id="rId48"/>
    <p:sldId id="304" r:id="rId49"/>
    <p:sldId id="305" r:id="rId50"/>
    <p:sldId id="314" r:id="rId51"/>
    <p:sldId id="315" r:id="rId52"/>
    <p:sldId id="316" r:id="rId53"/>
    <p:sldId id="317" r:id="rId54"/>
    <p:sldId id="318" r:id="rId55"/>
    <p:sldId id="319" r:id="rId56"/>
    <p:sldId id="320" r:id="rId57"/>
    <p:sldId id="306" r:id="rId58"/>
    <p:sldId id="328" r:id="rId59"/>
    <p:sldId id="307" r:id="rId60"/>
    <p:sldId id="308" r:id="rId61"/>
    <p:sldId id="309" r:id="rId62"/>
    <p:sldId id="329" r:id="rId63"/>
    <p:sldId id="330" r:id="rId64"/>
    <p:sldId id="331" r:id="rId65"/>
    <p:sldId id="332" r:id="rId66"/>
    <p:sldId id="333" r:id="rId67"/>
    <p:sldId id="311" r:id="rId68"/>
    <p:sldId id="312" r:id="rId69"/>
    <p:sldId id="321" r:id="rId70"/>
    <p:sldId id="322" r:id="rId71"/>
    <p:sldId id="310" r:id="rId72"/>
    <p:sldId id="323" r:id="rId73"/>
    <p:sldId id="324" r:id="rId74"/>
    <p:sldId id="325" r:id="rId75"/>
    <p:sldId id="326" r:id="rId76"/>
    <p:sldId id="327" r:id="rId77"/>
    <p:sldId id="334" r:id="rId78"/>
    <p:sldId id="335" r:id="rId79"/>
    <p:sldId id="336" r:id="rId80"/>
    <p:sldId id="337" r:id="rId81"/>
    <p:sldId id="338" r:id="rId82"/>
    <p:sldId id="339" r:id="rId83"/>
    <p:sldId id="340" r:id="rId84"/>
    <p:sldId id="341" r:id="rId8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elarde, Anibal (MSP)" initials="VA(" lastIdx="1" clrIdx="0">
    <p:extLst>
      <p:ext uri="{19B8F6BF-5375-455C-9EA6-DF929625EA0E}">
        <p15:presenceInfo xmlns:p15="http://schemas.microsoft.com/office/powerpoint/2012/main" userId="S-1-5-21-16402237-1215326568-1050239273-2868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1" autoAdjust="0"/>
    <p:restoredTop sz="94660"/>
  </p:normalViewPr>
  <p:slideViewPr>
    <p:cSldViewPr snapToGrid="0">
      <p:cViewPr>
        <p:scale>
          <a:sx n="80" d="100"/>
          <a:sy n="80" d="100"/>
        </p:scale>
        <p:origin x="787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tableStyles" Target="tableStyle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2-01T17:56:10.760" idx="1">
    <p:pos x="2859" y="2933"/>
    <p:text>Did Ryan mean "NAT Instance" instead of "NAT Gateway" here?</p:text>
    <p:extLst>
      <p:ext uri="{C676402C-5697-4E1C-873F-D02D1690AC5C}">
        <p15:threadingInfo xmlns:p15="http://schemas.microsoft.com/office/powerpoint/2012/main" timeZoneBias="360"/>
      </p:ext>
    </p:extLst>
  </p:cm>
</p:cmLst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734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572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874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323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0509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984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974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3127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956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928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911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93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21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45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76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72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8388872-DEF3-4F5F-8458-9D2DD478FA19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4AF13FE-1AEA-41ED-A3BB-44440C70E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249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s3-accelerate-speedtest.s3-accelerate.amazonaws.com/en/accelerate-speed-comparsion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AWSEC2/latest/UserGuide/EBSPerformance.html" TargetMode="External"/><Relationship Id="rId2" Type="http://schemas.openxmlformats.org/officeDocument/2006/relationships/hyperlink" Target="https://aws.amazon.com/products/storage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AmazonS3/latest/dev/BucketRestrictions.html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169.254.169.254/latest/user-data" TargetMode="External"/><Relationship Id="rId2" Type="http://schemas.openxmlformats.org/officeDocument/2006/relationships/hyperlink" Target="http://169.254.169.254/latest/meta-data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Route53/latest/DeveloperGuide/ResourceRecordTypes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whitepapers/" TargetMode="Externa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vpc/latest/userguide/VPC_NAT_Instance.html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elasticloadbalancing/faqs/" TargetMode="Externa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s3/reduced-redundancy/" TargetMode="Externa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ws.amazon.com/AmazonS3/latest/dev/UploadingObjects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Learning </a:t>
            </a:r>
            <a:r>
              <a:rPr lang="en-US" dirty="0" err="1" smtClean="0"/>
              <a:t>AwS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Cloud Guru Training Sessions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332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Service – s3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Data Consistency</a:t>
            </a:r>
          </a:p>
          <a:p>
            <a:pPr lvl="1"/>
            <a:r>
              <a:rPr lang="en-US" dirty="0" smtClean="0"/>
              <a:t>Read after Write consistency for 1</a:t>
            </a:r>
            <a:r>
              <a:rPr lang="en-US" baseline="30000" dirty="0" smtClean="0"/>
              <a:t>st</a:t>
            </a:r>
            <a:r>
              <a:rPr lang="en-US" dirty="0" smtClean="0"/>
              <a:t> PUT of a new objects</a:t>
            </a:r>
          </a:p>
          <a:p>
            <a:pPr lvl="1"/>
            <a:r>
              <a:rPr lang="en-US" dirty="0" smtClean="0"/>
              <a:t>Eventual Consistency for overwrite PUTs and DELETEs for existing object (can take some time to propagate)</a:t>
            </a:r>
          </a:p>
          <a:p>
            <a:r>
              <a:rPr lang="en-US" dirty="0" smtClean="0"/>
              <a:t>S3 guarantees</a:t>
            </a:r>
          </a:p>
          <a:p>
            <a:pPr lvl="1"/>
            <a:r>
              <a:rPr lang="en-US" dirty="0" smtClean="0"/>
              <a:t>Built for 99.99% availability – 52.6 seconds in a year of downtime</a:t>
            </a:r>
          </a:p>
          <a:p>
            <a:pPr lvl="1"/>
            <a:r>
              <a:rPr lang="en-US" dirty="0" smtClean="0"/>
              <a:t>Amazon guarantees 99.9% - 8.76 hours in a year of downtime</a:t>
            </a:r>
          </a:p>
          <a:p>
            <a:pPr lvl="1"/>
            <a:r>
              <a:rPr lang="en-US" dirty="0" smtClean="0"/>
              <a:t>Amazon guarantees 99.999999999% of Durability – </a:t>
            </a:r>
          </a:p>
          <a:p>
            <a:r>
              <a:rPr lang="en-US" dirty="0" smtClean="0"/>
              <a:t>Features</a:t>
            </a:r>
          </a:p>
          <a:p>
            <a:pPr lvl="1"/>
            <a:r>
              <a:rPr lang="en-US" dirty="0" smtClean="0"/>
              <a:t>Tiered storage</a:t>
            </a:r>
          </a:p>
          <a:p>
            <a:pPr lvl="1"/>
            <a:r>
              <a:rPr lang="en-US" dirty="0" smtClean="0"/>
              <a:t>Lifecycle management</a:t>
            </a:r>
          </a:p>
          <a:p>
            <a:pPr lvl="1"/>
            <a:r>
              <a:rPr lang="en-US" dirty="0" smtClean="0"/>
              <a:t>Versioning</a:t>
            </a:r>
          </a:p>
          <a:p>
            <a:pPr lvl="1"/>
            <a:r>
              <a:rPr lang="en-US" dirty="0" smtClean="0"/>
              <a:t>Encryption at rest</a:t>
            </a:r>
          </a:p>
          <a:p>
            <a:pPr lvl="1"/>
            <a:r>
              <a:rPr lang="en-US" dirty="0" smtClean="0"/>
              <a:t>MFA Delete</a:t>
            </a:r>
          </a:p>
          <a:p>
            <a:pPr lvl="1"/>
            <a:r>
              <a:rPr lang="en-US" dirty="0" smtClean="0"/>
              <a:t>Security with ACL and Bucket Policies</a:t>
            </a:r>
          </a:p>
        </p:txBody>
      </p:sp>
    </p:spTree>
    <p:extLst>
      <p:ext uri="{BB962C8B-B14F-4D97-AF65-F5344CB8AC3E}">
        <p14:creationId xmlns:p14="http://schemas.microsoft.com/office/powerpoint/2010/main" val="4032569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services – s3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Storage Classes (Tiers)</a:t>
            </a:r>
          </a:p>
          <a:p>
            <a:pPr lvl="1"/>
            <a:r>
              <a:rPr lang="en-US" b="1" dirty="0" smtClean="0">
                <a:solidFill>
                  <a:schemeClr val="accent3"/>
                </a:solidFill>
              </a:rPr>
              <a:t>S3 standard</a:t>
            </a:r>
          </a:p>
          <a:p>
            <a:pPr lvl="2"/>
            <a:r>
              <a:rPr lang="en-US" dirty="0" smtClean="0"/>
              <a:t>99.99% availability</a:t>
            </a:r>
          </a:p>
          <a:p>
            <a:pPr lvl="2"/>
            <a:r>
              <a:rPr lang="en-US" dirty="0" smtClean="0"/>
              <a:t>99.999999999% durability (11 x 9’s)</a:t>
            </a:r>
          </a:p>
          <a:p>
            <a:pPr lvl="2"/>
            <a:r>
              <a:rPr lang="en-US" dirty="0" smtClean="0"/>
              <a:t>Stored redundantly across multiple devices in multiple facilities</a:t>
            </a:r>
          </a:p>
          <a:p>
            <a:pPr lvl="2"/>
            <a:r>
              <a:rPr lang="en-US" dirty="0" smtClean="0"/>
              <a:t>Designed to sustain the loss of 2 facilities concurrently</a:t>
            </a:r>
          </a:p>
          <a:p>
            <a:pPr lvl="1"/>
            <a:r>
              <a:rPr lang="en-US" b="1" dirty="0">
                <a:solidFill>
                  <a:schemeClr val="accent3"/>
                </a:solidFill>
              </a:rPr>
              <a:t>S3 Infrequent Access</a:t>
            </a:r>
            <a:r>
              <a:rPr lang="en-US" dirty="0" smtClean="0"/>
              <a:t> (IA) – Cheaper than S3 Standard but data retrieval fees apply</a:t>
            </a:r>
          </a:p>
          <a:p>
            <a:pPr lvl="2"/>
            <a:r>
              <a:rPr lang="en-US" dirty="0" err="1" smtClean="0"/>
              <a:t>Availabilty</a:t>
            </a:r>
            <a:r>
              <a:rPr lang="en-US" dirty="0" smtClean="0"/>
              <a:t> ??</a:t>
            </a:r>
          </a:p>
          <a:p>
            <a:pPr lvl="1"/>
            <a:r>
              <a:rPr lang="en-US" b="1" dirty="0">
                <a:solidFill>
                  <a:schemeClr val="accent3"/>
                </a:solidFill>
              </a:rPr>
              <a:t>S3 One Zone IA </a:t>
            </a:r>
            <a:r>
              <a:rPr lang="en-US" dirty="0" smtClean="0"/>
              <a:t>– lower cost option when IA applies but data resiliency is not require </a:t>
            </a:r>
          </a:p>
          <a:p>
            <a:pPr lvl="2"/>
            <a:r>
              <a:rPr lang="en-US" dirty="0" smtClean="0"/>
              <a:t>Availability is 99.50%</a:t>
            </a:r>
          </a:p>
          <a:p>
            <a:pPr lvl="1"/>
            <a:r>
              <a:rPr lang="en-US" b="1" dirty="0">
                <a:solidFill>
                  <a:schemeClr val="accent3"/>
                </a:solidFill>
              </a:rPr>
              <a:t>S3 Intelligent Tier </a:t>
            </a:r>
            <a:r>
              <a:rPr lang="en-US" dirty="0" smtClean="0"/>
              <a:t>– Designed to optimize storage costs by automatically moving data to the most cost effective tier without performance impact or operational overhead</a:t>
            </a:r>
          </a:p>
          <a:p>
            <a:pPr lvl="1"/>
            <a:r>
              <a:rPr lang="en-US" b="1" dirty="0">
                <a:solidFill>
                  <a:schemeClr val="accent3"/>
                </a:solidFill>
              </a:rPr>
              <a:t>S3 Glacier </a:t>
            </a:r>
            <a:r>
              <a:rPr lang="en-US" dirty="0" smtClean="0"/>
              <a:t>– Cheaper option than previous. Competitive with on-</a:t>
            </a:r>
            <a:r>
              <a:rPr lang="en-US" dirty="0" err="1" smtClean="0"/>
              <a:t>prem</a:t>
            </a:r>
            <a:r>
              <a:rPr lang="en-US" dirty="0" smtClean="0"/>
              <a:t> data storage. Retrieval times are configurable from minutes to hours.</a:t>
            </a:r>
          </a:p>
          <a:p>
            <a:pPr lvl="1"/>
            <a:r>
              <a:rPr lang="en-US" b="1" dirty="0">
                <a:solidFill>
                  <a:schemeClr val="accent3"/>
                </a:solidFill>
              </a:rPr>
              <a:t>S3 Glacier Deep Archive </a:t>
            </a:r>
            <a:r>
              <a:rPr lang="en-US" dirty="0" smtClean="0"/>
              <a:t>– Lowest cost storage class for file storage cases where a retrieval time of 12 hours is acceptable.</a:t>
            </a:r>
          </a:p>
          <a:p>
            <a:pPr lvl="1"/>
            <a:r>
              <a:rPr lang="en-US" dirty="0" smtClean="0"/>
              <a:t>Read through the S3 FAQ’s before taking the exam</a:t>
            </a:r>
          </a:p>
        </p:txBody>
      </p:sp>
    </p:spTree>
    <p:extLst>
      <p:ext uri="{BB962C8B-B14F-4D97-AF65-F5344CB8AC3E}">
        <p14:creationId xmlns:p14="http://schemas.microsoft.com/office/powerpoint/2010/main" val="4247696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600891"/>
          </a:xfrm>
        </p:spPr>
        <p:txBody>
          <a:bodyPr/>
          <a:lstStyle/>
          <a:p>
            <a:r>
              <a:rPr lang="en-US" dirty="0" smtClean="0"/>
              <a:t>S3 – Encryption for buckets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r>
              <a:rPr lang="en-US" dirty="0" smtClean="0"/>
              <a:t>By default newly created buckets are private</a:t>
            </a:r>
          </a:p>
          <a:p>
            <a:r>
              <a:rPr lang="en-US" dirty="0" smtClean="0"/>
              <a:t>Access Control can be set for a bucket with</a:t>
            </a:r>
          </a:p>
          <a:p>
            <a:pPr lvl="1"/>
            <a:r>
              <a:rPr lang="en-US" dirty="0" smtClean="0"/>
              <a:t>Bucket Policies</a:t>
            </a:r>
          </a:p>
          <a:p>
            <a:pPr lvl="1"/>
            <a:r>
              <a:rPr lang="en-US" dirty="0" smtClean="0"/>
              <a:t>Access Control Lists</a:t>
            </a:r>
          </a:p>
          <a:p>
            <a:r>
              <a:rPr lang="en-US" dirty="0" smtClean="0"/>
              <a:t>S3 buckets can log access to it</a:t>
            </a:r>
          </a:p>
          <a:p>
            <a:pPr lvl="1"/>
            <a:r>
              <a:rPr lang="en-US" dirty="0" smtClean="0"/>
              <a:t>Logs can be sent to another bucket on the same account</a:t>
            </a:r>
          </a:p>
          <a:p>
            <a:pPr lvl="1"/>
            <a:r>
              <a:rPr lang="en-US" dirty="0" smtClean="0"/>
              <a:t>Logs can be sent to a bucket owned by another account</a:t>
            </a:r>
          </a:p>
          <a:p>
            <a:r>
              <a:rPr lang="en-US" dirty="0" smtClean="0"/>
              <a:t>Buckets can be Encrypted</a:t>
            </a:r>
          </a:p>
          <a:p>
            <a:pPr lvl="1"/>
            <a:r>
              <a:rPr lang="en-US" dirty="0" smtClean="0"/>
              <a:t>In transit – use HTTPS with </a:t>
            </a:r>
            <a:r>
              <a:rPr lang="en-US" dirty="0" err="1" smtClean="0"/>
              <a:t>ssl</a:t>
            </a:r>
            <a:r>
              <a:rPr lang="en-US" dirty="0" smtClean="0"/>
              <a:t>/</a:t>
            </a:r>
            <a:r>
              <a:rPr lang="en-US" dirty="0" err="1" smtClean="0"/>
              <a:t>tsl</a:t>
            </a:r>
            <a:endParaRPr lang="en-US" dirty="0" smtClean="0"/>
          </a:p>
          <a:p>
            <a:pPr lvl="1"/>
            <a:r>
              <a:rPr lang="en-US" dirty="0" smtClean="0"/>
              <a:t>At rest – encrypting data that is stored</a:t>
            </a:r>
          </a:p>
          <a:p>
            <a:pPr lvl="2"/>
            <a:r>
              <a:rPr lang="en-US" dirty="0" smtClean="0"/>
              <a:t>Server side – AWS encrypts the object when it is stored</a:t>
            </a:r>
          </a:p>
          <a:p>
            <a:pPr lvl="3"/>
            <a:r>
              <a:rPr lang="en-US" dirty="0" smtClean="0"/>
              <a:t>S3 managed keys – AWS manages the encryption keys for you with server side encryption (</a:t>
            </a:r>
            <a:r>
              <a:rPr lang="en-US" b="1" dirty="0" smtClean="0">
                <a:solidFill>
                  <a:schemeClr val="accent3"/>
                </a:solidFill>
              </a:rPr>
              <a:t>SSE-S3</a:t>
            </a:r>
            <a:r>
              <a:rPr lang="en-US" dirty="0" smtClean="0"/>
              <a:t>)</a:t>
            </a:r>
          </a:p>
          <a:p>
            <a:pPr lvl="3"/>
            <a:r>
              <a:rPr lang="en-US" dirty="0" smtClean="0"/>
              <a:t>AWS key management service – you and AWS manage the encryption keys (</a:t>
            </a:r>
            <a:r>
              <a:rPr lang="en-US" b="1" dirty="0" smtClean="0">
                <a:solidFill>
                  <a:schemeClr val="accent3"/>
                </a:solidFill>
              </a:rPr>
              <a:t>SSE-KMS</a:t>
            </a:r>
            <a:r>
              <a:rPr lang="en-US" dirty="0" smtClean="0"/>
              <a:t>)</a:t>
            </a:r>
          </a:p>
          <a:p>
            <a:pPr lvl="3"/>
            <a:r>
              <a:rPr lang="en-US" dirty="0" smtClean="0"/>
              <a:t>Customer provided the Keys (</a:t>
            </a:r>
            <a:r>
              <a:rPr lang="en-US" b="1" dirty="0" smtClean="0">
                <a:solidFill>
                  <a:schemeClr val="accent3"/>
                </a:solidFill>
              </a:rPr>
              <a:t>SSE-C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Client side – you encrypt the object before you upload it to AWS S3 bucket</a:t>
            </a:r>
          </a:p>
        </p:txBody>
      </p:sp>
    </p:spTree>
    <p:extLst>
      <p:ext uri="{BB962C8B-B14F-4D97-AF65-F5344CB8AC3E}">
        <p14:creationId xmlns:p14="http://schemas.microsoft.com/office/powerpoint/2010/main" val="377101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S3 - versioning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Stores all versions of an object including writes and even deletes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Removing a delete marker will re-enable the file that was deleted. It is like a soft delete.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 be used as a backup tool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Once enabled it cannot be removed from the bucket. It can only be suspended. If you need to remove you’ll need to 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Integrates with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LifeCycle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rules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 activate MFA deletion for an additional layer of security</a:t>
            </a:r>
          </a:p>
        </p:txBody>
      </p:sp>
    </p:spTree>
    <p:extLst>
      <p:ext uri="{BB962C8B-B14F-4D97-AF65-F5344CB8AC3E}">
        <p14:creationId xmlns:p14="http://schemas.microsoft.com/office/powerpoint/2010/main" val="223322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S3 – lifecycle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Automates moving objects between the different storage tiers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 be used in conjunction with versioning (versioning does not have to be turned on to use lifecycle management)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 be applied to current versions or previous versions</a:t>
            </a:r>
          </a:p>
          <a:p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2754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S3 – cross-region replication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Versioning must be enabled in both the source and destination buckets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Regions have to be unique when using cross-region replication.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Same-Region replication is possible (as of recent in 2019?) to a bucket in the same region – bucket names have to be unique.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Files in an existing bucket are not replicated automatically. Only files that are added to a bucket after </a:t>
            </a:r>
            <a:r>
              <a:rPr lang="en-US" b="1" dirty="0" err="1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crr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is turned on are replicated.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 subsequent updated files will be replicated automatically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Delete markers are not replicated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Deleting individual versions are not replicated</a:t>
            </a:r>
          </a:p>
        </p:txBody>
      </p:sp>
    </p:spTree>
    <p:extLst>
      <p:ext uri="{BB962C8B-B14F-4D97-AF65-F5344CB8AC3E}">
        <p14:creationId xmlns:p14="http://schemas.microsoft.com/office/powerpoint/2010/main" val="369176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S3 – transfer acceleration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Uses the </a:t>
            </a:r>
            <a:r>
              <a:rPr lang="en-US" b="1" dirty="0" err="1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CloudFront</a:t>
            </a:r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Edge Network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to speed up your uploads to S3 buckets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upload to CFE location which then it will transfer to an S3 bucket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 the testing tool to measure times and figure out better Edge Locations to use for your application</a:t>
            </a:r>
          </a:p>
          <a:p>
            <a:pPr lvl="1"/>
            <a:r>
              <a:rPr lang="en-US" dirty="0">
                <a:hlinkClick r:id="rId2"/>
              </a:rPr>
              <a:t>http://s3-accelerate-speedtest.s3-accelerate.amazonaws.com/en/accelerate-speed-comparsion.html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6560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</a:t>
            </a:r>
            <a:r>
              <a:rPr lang="en-US" dirty="0" err="1" smtClean="0"/>
              <a:t>Cloudfront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Edge Location: An AWS network location where content is cached. This is physically separate from a AWS Region or AWS Availability Zone (AZ)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Origin: is the location where the original content resides. It can be an S3 bucket, an EC2 instance, and ELB or Route 53.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Distribution: is the name given to a CDN which is a collection of Edge Locations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Types of CF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Web Distribution – used for websites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RTMP – Used for media streaming. RTMP is Adobe’s Real-Time Messaging Protocol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Edge Locations are not just read-only. You can write to them too.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Objects are cached at an Edge Location based on a Time-To-Live (TTL) value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clear (invalidate) cached objects before their TTL value. However, you </a:t>
            </a:r>
            <a:r>
              <a:rPr lang="en-US" i="1" u="sng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will be charged extra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for that action</a:t>
            </a:r>
          </a:p>
          <a:p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1164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</a:t>
            </a:r>
            <a:r>
              <a:rPr lang="en-US" dirty="0" err="1" smtClean="0"/>
              <a:t>Cloudfront</a:t>
            </a:r>
            <a:r>
              <a:rPr lang="en-US" dirty="0" smtClean="0"/>
              <a:t> 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CloudFront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is a GLOBAL service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Access to Cached Content can be restricted to signed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urls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/cookies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 activate, you need to create/define a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Cloudfront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Distribution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This is not covered by AWS’ Free Tier – you will incur in some costs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 delete a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Cloudfront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Distribution you need to first mark it as “disabled” then it can be deleted</a:t>
            </a:r>
          </a:p>
          <a:p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5681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Snowball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is a service to help move massive amounts of data 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from on-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prem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to AWS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From AWS to on-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prem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Need to issue a request. AWS sends you a device that you need to activate and connect to your local network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SNOWBALL - It is secure, full chain of custody, 256 bit encryption. Can transfer 50tb or 80tb. AWS performs erasure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SNOWBALL EDGE – 100tb. It is like having a mini-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at your disposal. It can be clustered with other SE.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SNOWMOBILE – 100pb. It is a truck that has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serveral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snowball edges networked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Used snowball when you have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44 Mbit/s to internet and you need to transfer more than 2tb of data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100 Mbit/s to internet and you need to transfer more than 5tb of data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1000 Mbit/s to internet and you need to transfer more than 60tb of data</a:t>
            </a:r>
          </a:p>
          <a:p>
            <a:pPr lvl="1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2888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52647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Miscellaneous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136073"/>
            <a:ext cx="9905998" cy="4655127"/>
          </a:xfrm>
        </p:spPr>
        <p:txBody>
          <a:bodyPr/>
          <a:lstStyle/>
          <a:p>
            <a:r>
              <a:rPr lang="en-US" dirty="0" smtClean="0"/>
              <a:t>AWS US East (N. Virginia)</a:t>
            </a:r>
          </a:p>
          <a:p>
            <a:pPr lvl="1"/>
            <a:r>
              <a:rPr lang="en-US" dirty="0" smtClean="0"/>
              <a:t>This region is the oldest and it is where most of the new services are deployed first for consumption by the public</a:t>
            </a:r>
          </a:p>
          <a:p>
            <a:pPr lvl="1"/>
            <a:r>
              <a:rPr lang="en-US" dirty="0" smtClean="0"/>
              <a:t>is a region that tends to go down at least once a year.</a:t>
            </a:r>
          </a:p>
          <a:p>
            <a:r>
              <a:rPr lang="en-US" dirty="0" smtClean="0"/>
              <a:t>AWS Support Levels</a:t>
            </a:r>
          </a:p>
          <a:p>
            <a:pPr lvl="1"/>
            <a:r>
              <a:rPr lang="en-US" dirty="0" smtClean="0"/>
              <a:t>Basic plan</a:t>
            </a:r>
          </a:p>
          <a:p>
            <a:pPr lvl="1"/>
            <a:r>
              <a:rPr lang="en-US" dirty="0" smtClean="0"/>
              <a:t>Developer plan</a:t>
            </a:r>
          </a:p>
          <a:p>
            <a:pPr lvl="1"/>
            <a:r>
              <a:rPr lang="en-US" dirty="0" smtClean="0"/>
              <a:t>Business plan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583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storage gateway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Used to move data into AWS. It is a service that connects on-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prem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software appliance to AWS cloud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can be a virtual (download a VM image) or physical device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Options</a:t>
            </a:r>
          </a:p>
          <a:p>
            <a:pPr lvl="1"/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File Gateway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– files are stored as objects on s3 buckets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Ideal for existing operations with large bodies of documents</a:t>
            </a:r>
          </a:p>
          <a:p>
            <a:pPr lvl="1"/>
            <a:r>
              <a:rPr lang="en-US" b="1" dirty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Volume Gateway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– iSCSI block protocol - copies of data in HD for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stored volumes – all data on the HD will be copied/backed-up to an s3 bucket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cached volumes – let’s you use s3 as your primary data storage while retaining frequently used data on-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prem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storage infrastructure</a:t>
            </a:r>
          </a:p>
          <a:p>
            <a:pPr lvl="1"/>
            <a:r>
              <a:rPr lang="en-US" b="1" dirty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Tape Gateway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– a virtual tape library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Allows to leverage your existing tape infra and moving your backups to cloud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Used for archival purposes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use Glacier service to reduce costs of archival of infrequently used data</a:t>
            </a:r>
          </a:p>
        </p:txBody>
      </p:sp>
    </p:spTree>
    <p:extLst>
      <p:ext uri="{BB962C8B-B14F-4D97-AF65-F5344CB8AC3E}">
        <p14:creationId xmlns:p14="http://schemas.microsoft.com/office/powerpoint/2010/main" val="306750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EC2 - 101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Elastic Compute Cloud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Is a web service for resizable compute in the cloud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Reduces the time it takes to obtain and reboot servers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Allows for quick scaling (up/down) of compute requirements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Virtual Machines in the cloud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Run on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Xen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and Nitro Hypervisor software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Pricing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Pay as you go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Pay for what you use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Pay less as you use more even as capacity is reserved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Tiers:</a:t>
            </a:r>
          </a:p>
          <a:p>
            <a:pPr lvl="2"/>
            <a:r>
              <a:rPr lang="en-US" sz="2000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eserved 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– capacity reservation for 1 </a:t>
            </a:r>
            <a:r>
              <a:rPr lang="en-US" dirty="0" err="1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yr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or 3 </a:t>
            </a:r>
            <a:r>
              <a:rPr lang="en-US" dirty="0" err="1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yr</a:t>
            </a:r>
            <a:endParaRPr lang="en-US" dirty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2"/>
            <a:r>
              <a:rPr lang="en-US" sz="2000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n-demand</a:t>
            </a:r>
          </a:p>
          <a:p>
            <a:pPr lvl="2"/>
            <a:r>
              <a:rPr lang="en-US" sz="2100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edicated Host – exclusive for an account</a:t>
            </a:r>
          </a:p>
          <a:p>
            <a:pPr lvl="2"/>
            <a:r>
              <a:rPr lang="en-US" sz="2100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pot 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– bid your price for available capacity at lower rate</a:t>
            </a:r>
          </a:p>
          <a:p>
            <a:pPr lvl="2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2246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EC2 Tier – On Demand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Pay a fixed rate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Pricing is by the hour or by the second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 commitments </a:t>
            </a:r>
          </a:p>
        </p:txBody>
      </p:sp>
    </p:spTree>
    <p:extLst>
      <p:ext uri="{BB962C8B-B14F-4D97-AF65-F5344CB8AC3E}">
        <p14:creationId xmlns:p14="http://schemas.microsoft.com/office/powerpoint/2010/main" val="71007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EC2 Tier – Reserved instances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Contracts for 1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yr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or 3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yr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with deeply discounted prices from the on-demand tier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Standard Reserved Instances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Up to 75% discount.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 more you pay upfront or the longer the contract the more you save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Once the contract starts you cannot change the computing choices you make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Convertible Reserved Instances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Up to 45% discount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Allows you to change the computing choices within the contract to equal or greater value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Scheduled Reserved Instances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These instances allow you to use compute capacity during a specific time window (fraction of day, week, a month)</a:t>
            </a:r>
          </a:p>
        </p:txBody>
      </p:sp>
    </p:spTree>
    <p:extLst>
      <p:ext uri="{BB962C8B-B14F-4D97-AF65-F5344CB8AC3E}">
        <p14:creationId xmlns:p14="http://schemas.microsoft.com/office/powerpoint/2010/main" val="53626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EC2 Tier – Spot &amp; Dedicated host Pricing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Spot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Price moves up/down depending on Amazon’s demand and available capacity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Designed for apps that have flexible start/stop lifecycle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Ideal for Apps that are only feasible at very low compute prices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Accommodates urgent computing needs and large amount of additional capacity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the system terminates your work load you will not be charged for fraction of hour. If you terminate the instance, you will be charged for whatever fractions you used.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Dedicated Host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regulation does not allow for sharing compute environment (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i.e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multitenant virtualization)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software licensing does not allow multitenant virtualization</a:t>
            </a:r>
          </a:p>
        </p:txBody>
      </p:sp>
    </p:spTree>
    <p:extLst>
      <p:ext uri="{BB962C8B-B14F-4D97-AF65-F5344CB8AC3E}">
        <p14:creationId xmlns:p14="http://schemas.microsoft.com/office/powerpoint/2010/main" val="1060207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30628"/>
            <a:ext cx="9905998" cy="47897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EC2 instance types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5943" y="609599"/>
            <a:ext cx="6852460" cy="55560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2052" y="609599"/>
            <a:ext cx="1874816" cy="155883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301623" y="522516"/>
            <a:ext cx="3007633" cy="593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 - FPGA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 -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IOps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 - Graphics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 – High Disk I/O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 – Cheap T2 Micro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 – dense storage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 - Ram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M- Main choice (gen)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 - Compute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 –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proc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Pix/bit coin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X –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eXtreme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memory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Z –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eXtreme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Mem &amp;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Cpu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 – ARM based loads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 – Bare metal</a:t>
            </a:r>
          </a:p>
        </p:txBody>
      </p:sp>
    </p:spTree>
    <p:extLst>
      <p:ext uri="{BB962C8B-B14F-4D97-AF65-F5344CB8AC3E}">
        <p14:creationId xmlns:p14="http://schemas.microsoft.com/office/powerpoint/2010/main" val="20923728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EC2 – Lab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887" y="465907"/>
            <a:ext cx="8316096" cy="593053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Creating a simple Linux / Apache HTTP service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Spin up an EC2 instance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Select a type (eligible for free tier)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Take all defaults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Storage</a:t>
            </a:r>
          </a:p>
          <a:p>
            <a:pPr lvl="3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add additional storage space by adding volumes (on top of OS requirements)</a:t>
            </a:r>
          </a:p>
          <a:p>
            <a:pPr lvl="3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Root device volumes can be encrypted (it was not always the case)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Termination Protection</a:t>
            </a:r>
          </a:p>
          <a:p>
            <a:pPr lvl="3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Tick the box for warning for accidental termination. It is turned off by default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Provide some tag attributes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Generate keys pair (pub/private)</a:t>
            </a:r>
          </a:p>
          <a:p>
            <a:pPr lvl="2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Ssh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to the new instance with IP address (user is ec2-user)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Do “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sudo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su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” to be root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Install apache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httpd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service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Setup a basic index.html file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Turn on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httpd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service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Voila!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577943" y="165462"/>
            <a:ext cx="3348447" cy="62309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EXAM TIPS: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Termination Protection is turned “ON” by default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On EBS-backed instance, the default action is for the root EBS volume to be deleted when instance is terminated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EBS root volumes can now be encrypted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encrypt root volumes with 3</a:t>
            </a:r>
            <a:r>
              <a:rPr lang="en-US" baseline="30000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rd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party tools like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bitlocker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add more volumes and encrypt those as well</a:t>
            </a:r>
          </a:p>
        </p:txBody>
      </p:sp>
    </p:spTree>
    <p:extLst>
      <p:ext uri="{BB962C8B-B14F-4D97-AF65-F5344CB8AC3E}">
        <p14:creationId xmlns:p14="http://schemas.microsoft.com/office/powerpoint/2010/main" val="43050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184" y="165462"/>
            <a:ext cx="9905998" cy="600891"/>
          </a:xfrm>
        </p:spPr>
        <p:txBody>
          <a:bodyPr/>
          <a:lstStyle/>
          <a:p>
            <a:r>
              <a:rPr lang="en-US" dirty="0" smtClean="0"/>
              <a:t>SECURITY 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6957558" cy="5930536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 in-bound traffic is blocked by default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 out-bound traffic is allowed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Changes to security groups take place immediately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have any number of EC2 instances in a security group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have multiple security groups attached to an EC2 instance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Sec Groups are </a:t>
            </a:r>
            <a:r>
              <a:rPr lang="en-US" b="1" dirty="0" err="1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stateful</a:t>
            </a:r>
            <a:endParaRPr lang="en-US" b="1" dirty="0" smtClean="0">
              <a:solidFill>
                <a:schemeClr val="accent4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opening ports, it opens for both in-bound and out-bound traffic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Network ACL are stateless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opening ports, you have to specifically declare the in-bound and out-bound rules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you create a rule allowing traffic in, automatically there will be a rule created that allows traffic back out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IP addresses cannot be specifically blocked with security groups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Network ACL’s allow you to define blocked IP addresses</a:t>
            </a:r>
          </a:p>
        </p:txBody>
      </p:sp>
    </p:spTree>
    <p:extLst>
      <p:ext uri="{BB962C8B-B14F-4D97-AF65-F5344CB8AC3E}">
        <p14:creationId xmlns:p14="http://schemas.microsoft.com/office/powerpoint/2010/main" val="269766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EBS 101 – Elastic block store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Provides persistent block storage volumes for use with EC2 instances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Think of it as Hard Drive in the cloud for a given virtual machine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This service is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hlinkClick r:id="rId2"/>
              </a:rPr>
              <a:t>based on Block Storage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(EFS and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FSx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are also based on Block Storage)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hlinkClick r:id="rId3"/>
              </a:rPr>
              <a:t>Read this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 learn about optimizing EBS volume performance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Each EBS is automatically replicated within it’s AZ to increase performance. This done to reduce latency between the virtual mother-board and the virtual HDD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Durability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Availability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Prevent single point of failure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There is a restriction of 50:1 ratio between IOPS and Volume Size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There are 5 types of EBS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General purpose SSD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Provisioned IOPS SSD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Throughput Optimized HDD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Cold HDD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EBS Magnetic</a:t>
            </a:r>
          </a:p>
        </p:txBody>
      </p:sp>
    </p:spTree>
    <p:extLst>
      <p:ext uri="{BB962C8B-B14F-4D97-AF65-F5344CB8AC3E}">
        <p14:creationId xmlns:p14="http://schemas.microsoft.com/office/powerpoint/2010/main" val="134511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376" y="230778"/>
            <a:ext cx="9905998" cy="600891"/>
          </a:xfrm>
        </p:spPr>
        <p:txBody>
          <a:bodyPr/>
          <a:lstStyle/>
          <a:p>
            <a:r>
              <a:rPr lang="en-US" dirty="0" smtClean="0"/>
              <a:t>Elastic Block Storage –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521" y="531224"/>
            <a:ext cx="4658496" cy="59305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Solid State Drives (SSD)</a:t>
            </a:r>
          </a:p>
          <a:p>
            <a:r>
              <a:rPr lang="en-US" b="1" dirty="0" smtClean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</a:t>
            </a: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eneral </a:t>
            </a:r>
            <a:r>
              <a:rPr lang="en-US" b="1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purpose </a:t>
            </a: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SSD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 Case: Most workloads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Balances prices v performance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Size: 1GB – 16TB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Max IOPS 16,000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API name gp2</a:t>
            </a:r>
          </a:p>
          <a:p>
            <a:r>
              <a:rPr lang="en-US" b="1" dirty="0" smtClean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</a:t>
            </a: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rovisioned </a:t>
            </a:r>
            <a:r>
              <a:rPr lang="en-US" b="1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IOPS </a:t>
            </a: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SSD</a:t>
            </a:r>
            <a:endParaRPr lang="en-US" b="1" dirty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 Case: Databases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Highest performance for mission critical cases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Size: 4GB – 16TB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Max IOPS 64,000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API name io1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96739" y="618310"/>
            <a:ext cx="4658496" cy="60568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Hard Disk Drives (Magnetic)</a:t>
            </a:r>
          </a:p>
          <a:p>
            <a:r>
              <a:rPr lang="en-US" b="1" dirty="0" smtClean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</a:t>
            </a: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hroughput Optimized HDD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 Case: Big Data/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datawarehouse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Low cost freq. access high throughput workloads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API Name: st1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Size: 500 GB – 16 TB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Max IOPS: 500</a:t>
            </a:r>
          </a:p>
          <a:p>
            <a:r>
              <a:rPr lang="en-US" b="1" dirty="0" smtClean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</a:t>
            </a: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BS Magnetic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 Case: infrequently accessed data and you are not using </a:t>
            </a:r>
            <a:r>
              <a:rPr lang="en-US" dirty="0" smtClean="0">
                <a:solidFill>
                  <a:schemeClr val="accent5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GLACIER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Previous Generation HDD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API Name: Standard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Size: 1 GB – 1 TB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Max IOPS: 40 – 200</a:t>
            </a:r>
          </a:p>
          <a:p>
            <a:r>
              <a:rPr lang="en-US" b="1" dirty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</a:t>
            </a:r>
            <a:r>
              <a:rPr lang="en-US" b="1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old HDD</a:t>
            </a:r>
          </a:p>
          <a:p>
            <a:pPr lvl="1"/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 case: File Servers</a:t>
            </a:r>
          </a:p>
          <a:p>
            <a:pPr lvl="1"/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Lowest Cost HDD. Less frequently accessed workloads</a:t>
            </a:r>
          </a:p>
          <a:p>
            <a:pPr lvl="1"/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API Name: sc1</a:t>
            </a:r>
          </a:p>
          <a:p>
            <a:pPr lvl="1"/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Size: 500 GB – 16 TB</a:t>
            </a:r>
          </a:p>
          <a:p>
            <a:pPr lvl="1"/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Max IOPS: 250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187543" y="354877"/>
            <a:ext cx="2429691" cy="5268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3200" b="1" dirty="0" smtClean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G.P.  T.E.C.</a:t>
            </a:r>
          </a:p>
        </p:txBody>
      </p:sp>
    </p:spTree>
    <p:extLst>
      <p:ext uri="{BB962C8B-B14F-4D97-AF65-F5344CB8AC3E}">
        <p14:creationId xmlns:p14="http://schemas.microsoft.com/office/powerpoint/2010/main" val="3043443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849745"/>
          </a:xfrm>
        </p:spPr>
        <p:txBody>
          <a:bodyPr/>
          <a:lstStyle/>
          <a:p>
            <a:r>
              <a:rPr lang="en-US" dirty="0" smtClean="0"/>
              <a:t>AWS  Global Infrastructure  (2019)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283855"/>
            <a:ext cx="9905998" cy="450734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Region</a:t>
            </a:r>
          </a:p>
          <a:p>
            <a:pPr lvl="1"/>
            <a:r>
              <a:rPr lang="en-US" dirty="0" smtClean="0"/>
              <a:t>A geographical area that may contain 2 or more availability zones</a:t>
            </a:r>
          </a:p>
          <a:p>
            <a:pPr lvl="1"/>
            <a:r>
              <a:rPr lang="en-US" dirty="0" smtClean="0"/>
              <a:t>24 regions globally</a:t>
            </a:r>
          </a:p>
          <a:p>
            <a:r>
              <a:rPr lang="en-US" dirty="0" smtClean="0"/>
              <a:t>Availability zone</a:t>
            </a:r>
          </a:p>
          <a:p>
            <a:pPr lvl="1"/>
            <a:r>
              <a:rPr lang="en-US" dirty="0" smtClean="0"/>
              <a:t>An AZ is a facility similar to a data center</a:t>
            </a:r>
          </a:p>
          <a:p>
            <a:pPr lvl="1"/>
            <a:r>
              <a:rPr lang="en-US" dirty="0" smtClean="0"/>
              <a:t>Have computers, SAN, redundant power, redundant backbone to internet.</a:t>
            </a:r>
          </a:p>
          <a:p>
            <a:pPr lvl="1"/>
            <a:r>
              <a:rPr lang="en-US" dirty="0" smtClean="0"/>
              <a:t>Facilities which are close together are counted as being in the same availability zone</a:t>
            </a:r>
          </a:p>
          <a:p>
            <a:pPr lvl="1"/>
            <a:r>
              <a:rPr lang="en-US" dirty="0" smtClean="0"/>
              <a:t>72 availability zones globally</a:t>
            </a:r>
          </a:p>
          <a:p>
            <a:r>
              <a:rPr lang="en-US" dirty="0" smtClean="0"/>
              <a:t>Edge Location</a:t>
            </a:r>
          </a:p>
          <a:p>
            <a:pPr lvl="1"/>
            <a:r>
              <a:rPr lang="en-US" dirty="0" smtClean="0"/>
              <a:t>These are endpoints for AWS which are used for caching content. Examples are</a:t>
            </a:r>
          </a:p>
          <a:p>
            <a:pPr lvl="2"/>
            <a:r>
              <a:rPr lang="en-US" dirty="0" smtClean="0"/>
              <a:t>AWS </a:t>
            </a:r>
            <a:r>
              <a:rPr lang="en-US" b="1" dirty="0" err="1" smtClean="0">
                <a:solidFill>
                  <a:schemeClr val="accent3">
                    <a:lumMod val="75000"/>
                  </a:schemeClr>
                </a:solidFill>
              </a:rPr>
              <a:t>cloudfront</a:t>
            </a:r>
            <a:r>
              <a:rPr lang="en-US" dirty="0" smtClean="0"/>
              <a:t> which is Amazon’s CDN</a:t>
            </a:r>
          </a:p>
          <a:p>
            <a:pPr lvl="1"/>
            <a:r>
              <a:rPr lang="en-US" dirty="0" smtClean="0"/>
              <a:t>There are over150 Edge Locations globally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19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Elastic Block Store – Exam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Volumes exist on EBS. EBS can be thought of as virtual HDD attached to a VM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Creating an EC2 instance will automatically create a root volume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Snapshots (a “picture” of a volume) are stored in s3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Snapshots are a point-in-time copy of a volume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Snapshots are incremental. Subsequent “pictures” of the same volume will only copy DIFF blocks between the original picture and the subsequent pictures.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 first snapshot takes the longest to create.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 a production case, you should stop the EC2 instance before creating a snapshot. This will ensure that the snapshot is pristine.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Snapshots can be created on a running instance.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create an </a:t>
            </a:r>
            <a:r>
              <a:rPr lang="en-US" b="1" dirty="0" smtClean="0">
                <a:solidFill>
                  <a:schemeClr val="accent5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AMI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(Amazon Machine Image) from either volumes or snapshots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Volume sizes and type can be changed on the fly. You may need to access the specific OS to ensure that the added volumes are visible to the OS. </a:t>
            </a:r>
          </a:p>
          <a:p>
            <a:r>
              <a:rPr lang="en-US" b="1" dirty="0" err="1" smtClean="0">
                <a:solidFill>
                  <a:schemeClr val="accent1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aev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- You cannot decrease the size of a volume, only increase.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EBS Volumes will ALWAYS be on the same AZ as the EC2 instance that owns them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 move an EC2 instance from one AZ to another, you need to first create a SNAPSHOT of it’s Root volume, then create an AMI off of it and then use AMI to launch the EC2 instance in another AZ.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 move an EC2 instance from one region to another, you need to snapshot &gt; AMI and copy the AMI to the desired region. Then you can launch the EC2 instance in the desired Region/AZ.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perform actions on snapshots with AWS API, CLI or AWS Console</a:t>
            </a:r>
          </a:p>
          <a:p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457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304" y="139334"/>
            <a:ext cx="9905998" cy="600891"/>
          </a:xfrm>
        </p:spPr>
        <p:txBody>
          <a:bodyPr/>
          <a:lstStyle/>
          <a:p>
            <a:r>
              <a:rPr lang="en-US" dirty="0" smtClean="0"/>
              <a:t>AMI Types – EBS </a:t>
            </a:r>
            <a:r>
              <a:rPr lang="en-US" sz="2000" b="1" dirty="0" smtClean="0">
                <a:solidFill>
                  <a:schemeClr val="accent3"/>
                </a:solidFill>
              </a:rPr>
              <a:t>VS</a:t>
            </a:r>
            <a:r>
              <a:rPr lang="en-US" dirty="0" smtClean="0"/>
              <a:t> instance store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70761" y="1802674"/>
            <a:ext cx="5181010" cy="381870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Selection of </a:t>
            </a:r>
            <a:r>
              <a:rPr lang="en-US" b="1" dirty="0" smtClean="0">
                <a:solidFill>
                  <a:schemeClr val="accent3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AMI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can be based on</a:t>
            </a:r>
          </a:p>
          <a:p>
            <a:pPr lvl="1"/>
            <a:r>
              <a:rPr lang="en-US" b="1" dirty="0" smtClean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torage of the root device volume type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EBS backed volumes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Instance Store, also known as Ephemeral (temporary) Storage</a:t>
            </a:r>
          </a:p>
          <a:p>
            <a:pPr lvl="1"/>
            <a:r>
              <a:rPr lang="en-US" b="1" dirty="0" smtClean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perating System</a:t>
            </a:r>
          </a:p>
          <a:p>
            <a:pPr lvl="1"/>
            <a:r>
              <a:rPr lang="en-US" b="1" dirty="0" smtClean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aunch Permissions</a:t>
            </a:r>
          </a:p>
          <a:p>
            <a:pPr lvl="1"/>
            <a:r>
              <a:rPr lang="en-US" b="1" dirty="0" smtClean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rchitecture (32 bit or 64 bit)</a:t>
            </a:r>
          </a:p>
          <a:p>
            <a:pPr lvl="1"/>
            <a:r>
              <a:rPr lang="en-US" b="1" dirty="0" smtClean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egion or AZ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08304" y="753284"/>
            <a:ext cx="5181010" cy="593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Differences between EBS and Instance Store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 AMI’s are categorized by the type of backing of the volume of the root device (where the </a:t>
            </a:r>
            <a:r>
              <a:rPr lang="en-US" b="1" dirty="0" smtClean="0">
                <a:solidFill>
                  <a:schemeClr val="accent3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is installed)</a:t>
            </a:r>
          </a:p>
          <a:p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EBS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- backed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 root device is a volume created from an EBS snapshot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persists through time after the EC2 instance is stopped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the Hypervisor running an EBS-backed VM stops working you can simply re-start it</a:t>
            </a:r>
          </a:p>
          <a:p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Instance Store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– backed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 root device is a volume created from a template stored in Amazon S3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IS-backed EC2 instances can only be rebooted or terminated. Cannot be stopped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the Hypervisor running an IS-backed VM crashes you will lose all of your data/info on that instance</a:t>
            </a:r>
          </a:p>
          <a:p>
            <a:pPr lvl="1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553790" y="1262739"/>
            <a:ext cx="5181010" cy="714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3200" b="1" dirty="0" smtClean="0">
                <a:solidFill>
                  <a:srgbClr val="00B0F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S. O. L. A. R.   AMI</a:t>
            </a:r>
          </a:p>
        </p:txBody>
      </p:sp>
    </p:spTree>
    <p:extLst>
      <p:ext uri="{BB962C8B-B14F-4D97-AF65-F5344CB8AC3E}">
        <p14:creationId xmlns:p14="http://schemas.microsoft.com/office/powerpoint/2010/main" val="4143099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Encrypted root device Volumes and snapshots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3387044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Snapshots of encrypted volumes are encrypted automatically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Volumes restored from encrypted snapshots are encrypted automatically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share snapshots only if they are unencrypted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Snapshots can be shared with other AWS accounts or made public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now encrypt volumes upon </a:t>
            </a:r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creation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of the EC2 instance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883230" y="465907"/>
            <a:ext cx="3387044" cy="593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 encrypt a volume after it has been created: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Create a snapshot of the unencrypted volume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Create a copy of the snapshot and select an encryption option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Create an AMI from the encrypted snapshot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Launch new EC2 instance off of the encrypted AMI</a:t>
            </a:r>
          </a:p>
          <a:p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95933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185" y="113211"/>
            <a:ext cx="9905998" cy="600891"/>
          </a:xfrm>
        </p:spPr>
        <p:txBody>
          <a:bodyPr/>
          <a:lstStyle/>
          <a:p>
            <a:r>
              <a:rPr lang="en-US" dirty="0" err="1" smtClean="0"/>
              <a:t>Cloudwatch</a:t>
            </a:r>
            <a:r>
              <a:rPr lang="en-US" dirty="0" smtClean="0"/>
              <a:t> 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0853" y="487681"/>
            <a:ext cx="5503227" cy="593053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Monitors Virtual things like: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Compute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EC2 instances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Autoscaling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groups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Elastic Load Balancers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Route53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Healthchecks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Storage &amp; Content Delivery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EBS Volumes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Storage Gateways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Cloudfront</a:t>
            </a:r>
            <a:endParaRPr lang="en-US" dirty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Monitors Host-level events like: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CPU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Network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Disk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Status check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System – Underlying hypervisor (physical computer)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Instance – EC2 instance (VM)</a:t>
            </a:r>
            <a:endParaRPr lang="en-US" dirty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endParaRPr lang="en-US" dirty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69874" y="487681"/>
            <a:ext cx="5895703" cy="593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Font typeface="Arial"/>
              <a:buNone/>
            </a:pPr>
            <a:r>
              <a:rPr lang="en-US" b="1" dirty="0" smtClean="0">
                <a:solidFill>
                  <a:schemeClr val="accent3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Exam Tips:</a:t>
            </a:r>
          </a:p>
          <a:p>
            <a:r>
              <a:rPr lang="en-US" b="1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Cloudwatch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is used for monitoring performance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monitors most of AWS infra as well as VMs and Apps running on AWS infra</a:t>
            </a:r>
          </a:p>
          <a:p>
            <a:r>
              <a:rPr lang="en-US" b="1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Cloudwatch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with EC2 will monitor events every 5 minutes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With detailed monitoring you can evaluate in 1 minute intervals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create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Cloudwatch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alarms that can trigger notifications</a:t>
            </a:r>
          </a:p>
          <a:p>
            <a:r>
              <a:rPr lang="en-US" b="1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Cloudwatch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is about performance (how are the HOST Machine and VM machine operating).</a:t>
            </a:r>
          </a:p>
          <a:p>
            <a:r>
              <a:rPr lang="en-US" b="1" dirty="0" smtClean="0">
                <a:solidFill>
                  <a:srgbClr val="FF000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Do not confuse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with </a:t>
            </a:r>
            <a:r>
              <a:rPr lang="en-US" b="1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Cloudtrail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, which monitors auditing (who is doing what on which resource)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create dashboards to visualize: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Alarms – to notify of thresholds are hit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Events – to respond to state changes in AWS resources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Logs – aggregate, monitor and store logs</a:t>
            </a:r>
          </a:p>
          <a:p>
            <a:pPr lvl="1"/>
            <a:endParaRPr lang="en-US" dirty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8563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Command Line </a:t>
            </a:r>
            <a:r>
              <a:rPr lang="en-US" dirty="0" err="1" smtClean="0"/>
              <a:t>InteRface</a:t>
            </a:r>
            <a:r>
              <a:rPr lang="en-US" dirty="0" smtClean="0"/>
              <a:t> (CLI)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interact with AWS from anywhere in the world just by using the command line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will need to setup a user with Programmatic Credentials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 IAM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Commands are not in the exam but it is useful to know basic CLI commands. For example</a:t>
            </a:r>
          </a:p>
          <a:p>
            <a:pPr lvl="1"/>
            <a:r>
              <a:rPr lang="en-US" b="1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</a:t>
            </a: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configure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– to setup your credentials on an EC2 instance. however this is not recommended since if your EC2 instance is compromised, then your credentials are too. Use roles to avoid these issues. </a:t>
            </a:r>
          </a:p>
          <a:p>
            <a:pPr lvl="1"/>
            <a:r>
              <a:rPr lang="en-US" b="1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</a:t>
            </a: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s3 ls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– this lists all of the S3 buckets</a:t>
            </a:r>
          </a:p>
          <a:p>
            <a:pPr lvl="1"/>
            <a:r>
              <a:rPr lang="en-US" b="1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</a:t>
            </a: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s3 </a:t>
            </a:r>
            <a:r>
              <a:rPr lang="en-US" b="1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mb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&lt;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bucket_name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&gt; – this allows you to create a new bucket. The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bucket_name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hlinkClick r:id="rId2"/>
              </a:rPr>
              <a:t>must be unique across all existing bucket names in Amazon S3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199929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IAM -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4109856" cy="599149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Roles are more secure than storing access keys and secret access key on individual EC2 instances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Roles are easier to manage (i.e. imagine you need to modify access keys on 1000 EC2 instances)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Roles can be assigned to an EC2 instance even after it is created with either the web console app or CLI tool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Roles are universal. You can use them in any region</a:t>
            </a:r>
          </a:p>
        </p:txBody>
      </p:sp>
    </p:spTree>
    <p:extLst>
      <p:ext uri="{BB962C8B-B14F-4D97-AF65-F5344CB8AC3E}">
        <p14:creationId xmlns:p14="http://schemas.microsoft.com/office/powerpoint/2010/main" val="1806901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USING Bootstrap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4162107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Useful tool to add programmatic behaviors when launching an EC2 instance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These require a role with sys-admin privilege is attached to the instance especially if you need to run AWS CLI commands during the bootstrapping process</a:t>
            </a:r>
          </a:p>
        </p:txBody>
      </p:sp>
    </p:spTree>
    <p:extLst>
      <p:ext uri="{BB962C8B-B14F-4D97-AF65-F5344CB8AC3E}">
        <p14:creationId xmlns:p14="http://schemas.microsoft.com/office/powerpoint/2010/main" val="700695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EC2 instance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This contains specific information about a given EC2 instance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 get to this information you need to execute a curl command to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hlinkClick r:id="rId2"/>
              </a:rPr>
              <a:t>http://169.254.169.254/latest/meta-data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 get the data of the bootstrap script, you need to execute a curl command to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hlinkClick r:id="rId3"/>
              </a:rPr>
              <a:t>http://169.254.169.254/latest/user-data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8788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Elastic File System (EFS)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EFS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Supports the Network File System v4 (NFSv4) protocol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pay only for the storage you use (no pre provisioning is required)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 scale up to petabytes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Con support thousands of concurrent connections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 is stored across multiple AZ within a region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Provides read after write consistency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Microsoft Windows is not supported</a:t>
            </a:r>
          </a:p>
          <a:p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Not In ACG Lecture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Configuring Client Access on EFS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Configure File System Policy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Configure Access Points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Need to discuss this with the colleagues preparing for the exam</a:t>
            </a:r>
          </a:p>
        </p:txBody>
      </p:sp>
    </p:spTree>
    <p:extLst>
      <p:ext uri="{BB962C8B-B14F-4D97-AF65-F5344CB8AC3E}">
        <p14:creationId xmlns:p14="http://schemas.microsoft.com/office/powerpoint/2010/main" val="323538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890" y="69662"/>
            <a:ext cx="9905998" cy="600891"/>
          </a:xfrm>
        </p:spPr>
        <p:txBody>
          <a:bodyPr/>
          <a:lstStyle/>
          <a:p>
            <a:r>
              <a:rPr lang="en-US" dirty="0" smtClean="0"/>
              <a:t>EC2 Placement 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099" y="261256"/>
            <a:ext cx="5616438" cy="644434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Relates to the placement of a set of EC2 instances within a AWS availability zone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Clustered Placement Group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EC2 instances are placed as close together as possible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Ideal if you are looking to have low network latency, high through put or both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Cannot span multiple AZ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 recommends homogeneous instances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Spread Placement Group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Each EC2 instance is created on a separate hardware rack with separate power and ping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Ideal when you have to ensure that EC2 instances will not be susceptible to hardware rack failure within the availability zone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 span AZ within a region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There is max of 7 EC2 instances per AZ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Partitioned Placement Group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Logical segments (partitions) are created and EC2 instances are added to each segment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Latency/throughput is low within a partition, but susceptible to hardware failure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Hardware failures of one partition do not affect instances running in other partitions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Ideal for implementations like Hadoop (HDFS),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Hbase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and Cassandra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 span AZ within a region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4412" y="465907"/>
            <a:ext cx="5616438" cy="593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Placement Group Restrictions: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 name of placement group has to be unique within an AWS account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Only certain EC2 instance types can be launched within a placement group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Compute Optimized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GPU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Memory Optimized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Storage Optimized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Groups cannot be merged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cannot move an existing instance into a placement group. You have to create a AMI from an existing instance and then launch that AMI into the Placement Group</a:t>
            </a:r>
          </a:p>
        </p:txBody>
      </p:sp>
    </p:spTree>
    <p:extLst>
      <p:ext uri="{BB962C8B-B14F-4D97-AF65-F5344CB8AC3E}">
        <p14:creationId xmlns:p14="http://schemas.microsoft.com/office/powerpoint/2010/main" val="243498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683491"/>
          </a:xfrm>
        </p:spPr>
        <p:txBody>
          <a:bodyPr/>
          <a:lstStyle/>
          <a:p>
            <a:r>
              <a:rPr lang="en-US" dirty="0" smtClean="0"/>
              <a:t>Core AWS services for Architect cert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591127"/>
            <a:ext cx="9905998" cy="594821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AWS global infrastructure</a:t>
            </a:r>
          </a:p>
          <a:p>
            <a:pPr lvl="1"/>
            <a:r>
              <a:rPr lang="en-US" dirty="0" smtClean="0"/>
              <a:t>Region &gt; Availability Zone &gt; Edge </a:t>
            </a:r>
            <a:r>
              <a:rPr lang="en-US" dirty="0" err="1" smtClean="0"/>
              <a:t>Logcation</a:t>
            </a:r>
            <a:endParaRPr lang="en-US" dirty="0" smtClean="0"/>
          </a:p>
          <a:p>
            <a:r>
              <a:rPr lang="en-US" dirty="0" smtClean="0"/>
              <a:t>Compute</a:t>
            </a:r>
          </a:p>
          <a:p>
            <a:pPr lvl="1"/>
            <a:r>
              <a:rPr lang="en-US" dirty="0" smtClean="0"/>
              <a:t>EC2, LAMBDA</a:t>
            </a:r>
          </a:p>
          <a:p>
            <a:r>
              <a:rPr lang="en-US" dirty="0" smtClean="0"/>
              <a:t>Storage</a:t>
            </a:r>
          </a:p>
          <a:p>
            <a:pPr lvl="1"/>
            <a:r>
              <a:rPr lang="en-US" dirty="0" smtClean="0"/>
              <a:t>EFS, S3</a:t>
            </a:r>
          </a:p>
          <a:p>
            <a:r>
              <a:rPr lang="en-US" dirty="0" smtClean="0"/>
              <a:t>Databases</a:t>
            </a:r>
          </a:p>
          <a:p>
            <a:pPr lvl="1"/>
            <a:r>
              <a:rPr lang="en-US" dirty="0" smtClean="0"/>
              <a:t>RDS, Dynamo</a:t>
            </a:r>
          </a:p>
          <a:p>
            <a:r>
              <a:rPr lang="en-US" dirty="0" smtClean="0"/>
              <a:t>Network &amp; Content Delivery</a:t>
            </a:r>
          </a:p>
          <a:p>
            <a:pPr lvl="1"/>
            <a:r>
              <a:rPr lang="en-US" dirty="0" smtClean="0"/>
              <a:t>Knowing this area inside-out is key to passing the exam</a:t>
            </a:r>
          </a:p>
          <a:p>
            <a:pPr lvl="1"/>
            <a:r>
              <a:rPr lang="en-US" dirty="0" smtClean="0"/>
              <a:t>Know VPC &amp; Route 53</a:t>
            </a:r>
          </a:p>
          <a:p>
            <a:pPr lvl="1"/>
            <a:r>
              <a:rPr lang="en-US" b="1" dirty="0" err="1" smtClean="0">
                <a:solidFill>
                  <a:schemeClr val="accent3">
                    <a:lumMod val="75000"/>
                  </a:schemeClr>
                </a:solidFill>
              </a:rPr>
              <a:t>Cloudfront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dirty="0"/>
              <a:t>(amazon’s CDN)</a:t>
            </a:r>
          </a:p>
          <a:p>
            <a:r>
              <a:rPr lang="en-US" dirty="0" smtClean="0"/>
              <a:t>Security, Identity &amp; Compliance</a:t>
            </a:r>
          </a:p>
          <a:p>
            <a:pPr lvl="1"/>
            <a:r>
              <a:rPr lang="en-US" dirty="0" smtClean="0"/>
              <a:t>Knowing this area inside-out is key to passing the exam</a:t>
            </a:r>
          </a:p>
          <a:p>
            <a:pPr lvl="1"/>
            <a:r>
              <a:rPr lang="en-US" dirty="0" smtClean="0"/>
              <a:t>Know IAM very well</a:t>
            </a:r>
          </a:p>
        </p:txBody>
      </p:sp>
    </p:spTree>
    <p:extLst>
      <p:ext uri="{BB962C8B-B14F-4D97-AF65-F5344CB8AC3E}">
        <p14:creationId xmlns:p14="http://schemas.microsoft.com/office/powerpoint/2010/main" val="426177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Databases 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642" y="465907"/>
            <a:ext cx="5233261" cy="593053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Understand differences between Relational databases (RDBMS) and NO-SQL DBs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RDBMS flavors available at AWS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MS-SQL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Oracle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MySQL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PostgreSQL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Aurora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MariaDB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NO-SQL flavors available at AWS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DynamoDB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(JSON doc object store / key-value pairs)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Understand architecture configuration and which you would use for what scenario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Multi-AZ – For disaster recovery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Read Replicas – For performance</a:t>
            </a:r>
          </a:p>
          <a:p>
            <a:pPr lvl="1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22568" y="465907"/>
            <a:ext cx="5233261" cy="31829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Understand differences between OLTP and OLAP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DB solutions for OLTP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See all SQL &amp; NO-SQL solutions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DB solutions for OLAP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Redshift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Used for Business Intelligence or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Datawarehousing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22568" y="3213459"/>
            <a:ext cx="5233261" cy="31829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Understand when to use Caching Mechanism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 offers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ElastiCache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Service with 2 options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MemcacheD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Redis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Cache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Used to speed up the performance of existing databases</a:t>
            </a:r>
          </a:p>
          <a:p>
            <a:pPr lvl="1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67950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RDS – Relational database services 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975361"/>
            <a:ext cx="6609216" cy="544285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sz="3200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Exam tips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RDS runs on virtual machines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cannot login to the OS hosting RDS instances (only AWS can)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Patching of the OS and DB is Amazon’s responsibility (not yours). When you provision your own EC2 instances patching </a:t>
            </a: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your responsibility.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RDS is not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serverless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(there is one exception)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Aurora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Serverless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DB is the only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serverless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offering in RDS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Learn about Amazon’s Athena Service (WTF?)</a:t>
            </a:r>
          </a:p>
        </p:txBody>
      </p:sp>
    </p:spTree>
    <p:extLst>
      <p:ext uri="{BB962C8B-B14F-4D97-AF65-F5344CB8AC3E}">
        <p14:creationId xmlns:p14="http://schemas.microsoft.com/office/powerpoint/2010/main" val="2308971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RDS – </a:t>
            </a:r>
            <a:r>
              <a:rPr lang="en-US" dirty="0" smtClean="0">
                <a:solidFill>
                  <a:schemeClr val="accent4"/>
                </a:solidFill>
              </a:rPr>
              <a:t>backups</a:t>
            </a:r>
            <a:r>
              <a:rPr lang="en-US" dirty="0" smtClean="0"/>
              <a:t>, multi-</a:t>
            </a:r>
            <a:r>
              <a:rPr lang="en-US" dirty="0" err="1" smtClean="0"/>
              <a:t>az</a:t>
            </a:r>
            <a:r>
              <a:rPr lang="en-US" dirty="0" smtClean="0"/>
              <a:t> &amp; read replicas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768" y="592184"/>
            <a:ext cx="5259387" cy="593053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RDS Backups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Automated Backups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 to recover DB at any point in time within a retention period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Retention period could be between 1 and 35 days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takes a full daily snapshot and store transaction logs during the day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a recovery is needed, AWS will take the most recent snapshot and apply all transaction logs that occurred from the time the snapshot was taken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This allows a recovery point to the most recent second within the retention period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Are enabled by default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Backup data is stored in s3 equal to the size of your DB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may experience some latency during the backup window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RDS instance is deleted auto backups are deleted as well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874522" y="592184"/>
            <a:ext cx="5259387" cy="593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RDS Backups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DB Snapshots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These are use-initiated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These are stored even after you delete the RDS instance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Restoring RDS instances from backups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results in a brand new RDS instance with a new DNS endpoint</a:t>
            </a:r>
          </a:p>
          <a:p>
            <a:pPr lvl="2"/>
            <a:endParaRPr lang="en-US" dirty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ENCRYPtiON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At Rest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Supported for MS-SQL, Oracle, MySQL,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MariaDB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, PostgreSQL and Aurora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Encryption is done via Amazon’s Key management Service (KMS)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Once encryption at rest is turned on also backups, read replicas and snapshots are encrypted </a:t>
            </a:r>
          </a:p>
          <a:p>
            <a:pPr lvl="2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1261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RDS – backups, </a:t>
            </a:r>
            <a:r>
              <a:rPr lang="en-US" dirty="0" smtClean="0">
                <a:solidFill>
                  <a:schemeClr val="accent4"/>
                </a:solidFill>
              </a:rPr>
              <a:t>multi-</a:t>
            </a:r>
            <a:r>
              <a:rPr lang="en-US" dirty="0" err="1" smtClean="0">
                <a:solidFill>
                  <a:schemeClr val="accent4"/>
                </a:solidFill>
              </a:rPr>
              <a:t>az</a:t>
            </a:r>
            <a:r>
              <a:rPr lang="en-US" dirty="0" smtClean="0"/>
              <a:t> &amp; read replicas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768" y="592184"/>
            <a:ext cx="5259387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RDS Multi-AZ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This is for disaster recovery purposes only (not for performance – see Read Replicas)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Allows you to have an exact copy of your DB in another AZ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 handles the replication for you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 the event of planned DB maintenance, DB instance failure or AZ failure, Amazon RDS will automatically fail over to the stand-by so that DB operations can resume quickly without admin intervention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Multi-AZ is available for MS-SQL, PostgreSQL, MySQL, Oracle, and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MariaDB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(Aurora is by design resilient to disasters)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874522" y="592184"/>
            <a:ext cx="5259387" cy="593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Read Replicas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Allows you to have read-only replicas of your primary database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Uses asynchronous replication from primary to the replica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Effective in situations where an application has read-intensive workloads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This is available for MySQL, Oracle, PostgreSQL,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MariaDB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and Aurora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Used for scaling an application (not for Disaster Recovery – DR)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have up to 5 read-replica copies of your DB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have read-replicas of read-replicas (latency may be an issue in this scenario)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Each RR will have its own DNS end point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RR can have multi-AZ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create RR of multi-AZ databases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RR can be promoted to be a primary DB (this breaks replication)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RR can be in a different region</a:t>
            </a:r>
          </a:p>
          <a:p>
            <a:pPr lvl="2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2682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REDSHIFT – OLAP 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3767" y="844732"/>
            <a:ext cx="3230289" cy="279980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sz="2900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Features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Used for Business Intelligence and Data Warehousing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Fast, powerful, fully managed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Petabyte scale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As low as $0.25 x hour. $1000 per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yr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per 1TB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Cheaper than most other data warehousing solutions</a:t>
            </a:r>
          </a:p>
          <a:p>
            <a:pPr lvl="1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599611" y="165462"/>
            <a:ext cx="5921829" cy="6505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Know the difference between OLTP/OLAP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Configuration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Single-node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160 GB storage size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Multi-node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1 leader node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 Compute nodes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Up to 128 compute nodes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Uses advance compression by column because similarity in the data type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Uses less space than traditional OLTP DBs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Uses massive parallelism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Easy to scale out by adding nodes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Backups are enabled by default by 1 day retention (up to 35)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Up to 3 copies stored in S3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Asynchronously replicates snapshots to another region for DR purposes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Security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Encrypted in transit with SSL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Encrypted at-rest AES-256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Key management through 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HSM (you manage)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 KMS (AWS manages)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Availability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24/7 within one AZ (not multi AZ)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move backups to another AZ and restore there for DR purposes</a:t>
            </a:r>
          </a:p>
          <a:p>
            <a:pPr lvl="1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5207" y="3644538"/>
            <a:ext cx="3230289" cy="21423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Pricing: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Charges are based 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Compute-Node-Hours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Backup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 transfers within a VPC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in multi-node, leader node does not incur in charges.</a:t>
            </a:r>
          </a:p>
          <a:p>
            <a:pPr lvl="1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317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Aurora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is Amazon’s proprietary SQL database compatible with MySQL and PostgreSQL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2 copies of your data is contained in each AZ with a minimum of 3 AZ’s (6 copies of your data)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is only available in regions with 3 or more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Azs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share Aurora snapshots with other AWS accounts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Offers 2 types of replicas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Aurora Replicas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MySQL replicas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Offers automated failover is only available with Aurora replicas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Automated backup is turned on by default</a:t>
            </a:r>
          </a:p>
        </p:txBody>
      </p:sp>
    </p:spTree>
    <p:extLst>
      <p:ext uri="{BB962C8B-B14F-4D97-AF65-F5344CB8AC3E}">
        <p14:creationId xmlns:p14="http://schemas.microsoft.com/office/powerpoint/2010/main" val="3404557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err="1" smtClean="0"/>
              <a:t>Elasticache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0546" y="465907"/>
            <a:ext cx="4588837" cy="604810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is a service to assist with web app performance improvement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comes with 2 options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MemcacheD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Very simple, high-performing option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Lacks some features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REDIS Cache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Offers more features than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MemcacheD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Complex objects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Available in multiple AZ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do backups and restore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And much more - - -&gt; see pic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474" y="583195"/>
            <a:ext cx="6800986" cy="415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478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>
            <a:normAutofit/>
          </a:bodyPr>
          <a:lstStyle/>
          <a:p>
            <a:r>
              <a:rPr lang="en-US" dirty="0" smtClean="0"/>
              <a:t>AWS – route 53 – </a:t>
            </a:r>
            <a:r>
              <a:rPr lang="en-US" sz="2000" dirty="0" smtClean="0"/>
              <a:t>a domain name service (DNS 101)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562" y="539932"/>
            <a:ext cx="9905998" cy="593053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Elastic Load Balancer service (ELBs) do not have pre-defined IPv4 addresses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resolve to ELBs using a DNS name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Understand the difference between 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CNAME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Alias Record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On the exam, when given the choice between a CNAME or an Alias Record, always pick the Alias Record (it’d be nice to know why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tho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Understand Common DNS Types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SOA Records – start of authority record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NS Records – Name Server – indicates which DNS server is authoritative for a domain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 Records – most basic DNS records. Points a domain/sub-domain name to an IPv4 address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CNAMEs – canonical name record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MX Records – electronic mail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PTR Records – allow lookup of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dns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records given an IP address</a:t>
            </a:r>
          </a:p>
        </p:txBody>
      </p:sp>
    </p:spTree>
    <p:extLst>
      <p:ext uri="{BB962C8B-B14F-4D97-AF65-F5344CB8AC3E}">
        <p14:creationId xmlns:p14="http://schemas.microsoft.com/office/powerpoint/2010/main" val="286842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route 53, register a domain name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329995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buy domain names from Amazon Route 53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can take up to 3 days to register and propagate through the internet</a:t>
            </a:r>
          </a:p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37594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Route 53, routing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Simple Routing (round robin)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Weighted Routing (%-based routing)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Latency-based Routing (ping-based routing)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Failover Routing (active/passive routing)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Geolocation Routing (region based)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Geo-proximity Routing (Traffic Flow Only)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Multi-value Answer Routing (simple w/ health check)</a:t>
            </a:r>
          </a:p>
          <a:p>
            <a:endParaRPr lang="en-US" dirty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Resources:</a:t>
            </a:r>
          </a:p>
          <a:p>
            <a:pPr lvl="1"/>
            <a:r>
              <a:rPr lang="en-US" dirty="0">
                <a:hlinkClick r:id="rId2"/>
              </a:rPr>
              <a:t>https://docs.aws.amazon.com/Route53/latest/DeveloperGuide/ResourceRecordTypes.html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9709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86327"/>
            <a:ext cx="9905998" cy="51723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IAM 101 with AWS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803564"/>
            <a:ext cx="9905998" cy="564341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Centralized control of your AWS account</a:t>
            </a:r>
          </a:p>
          <a:p>
            <a:r>
              <a:rPr lang="en-US" dirty="0" smtClean="0"/>
              <a:t>Shared access to your AWS account</a:t>
            </a:r>
          </a:p>
          <a:p>
            <a:r>
              <a:rPr lang="en-US" dirty="0" smtClean="0"/>
              <a:t>Granular permissions</a:t>
            </a:r>
          </a:p>
          <a:p>
            <a:r>
              <a:rPr lang="en-US" dirty="0" smtClean="0"/>
              <a:t>Identity federation (AD, FB, LinkedIn, etc.)</a:t>
            </a:r>
          </a:p>
          <a:p>
            <a:r>
              <a:rPr lang="en-US" dirty="0" smtClean="0"/>
              <a:t>MFA</a:t>
            </a:r>
          </a:p>
          <a:p>
            <a:r>
              <a:rPr lang="en-US" dirty="0" smtClean="0"/>
              <a:t>Provide temporary access for users/devices and services where necessary</a:t>
            </a:r>
          </a:p>
          <a:p>
            <a:r>
              <a:rPr lang="en-US" dirty="0" smtClean="0"/>
              <a:t>Allows setup of password rotation policies</a:t>
            </a:r>
          </a:p>
          <a:p>
            <a:r>
              <a:rPr lang="en-US" dirty="0" smtClean="0"/>
              <a:t>Integrates with many different AWS services</a:t>
            </a:r>
          </a:p>
          <a:p>
            <a:r>
              <a:rPr lang="en-US" dirty="0" smtClean="0"/>
              <a:t>Supports PCI DSS compliance</a:t>
            </a:r>
          </a:p>
          <a:p>
            <a:r>
              <a:rPr lang="en-US" dirty="0" smtClean="0"/>
              <a:t>IAM is the most important service in AWS because it controls access to all other AWS services.</a:t>
            </a:r>
          </a:p>
          <a:p>
            <a:r>
              <a:rPr lang="en-US" dirty="0" smtClean="0"/>
              <a:t>Power User Access – allows access to all AWS services except the management of Groups and Users within IAM</a:t>
            </a:r>
          </a:p>
          <a:p>
            <a:r>
              <a:rPr lang="en-US" dirty="0" smtClean="0"/>
              <a:t>Read this white paper: </a:t>
            </a:r>
            <a:r>
              <a:rPr lang="en-US" dirty="0">
                <a:effectLst/>
                <a:hlinkClick r:id="rId2"/>
              </a:rPr>
              <a:t>https://aws.amazon.com/whitepapers/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98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Route 53, routing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Simple Routing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As the name indicates, it is the most basic routing option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have a single DNS record with multiple IP addresses associated to it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a browser hits the DNS record and if multiple IP addresses have been defined, Route 53 will return a random IP address from the list</a:t>
            </a:r>
          </a:p>
        </p:txBody>
      </p:sp>
    </p:spTree>
    <p:extLst>
      <p:ext uri="{BB962C8B-B14F-4D97-AF65-F5344CB8AC3E}">
        <p14:creationId xmlns:p14="http://schemas.microsoft.com/office/powerpoint/2010/main" val="377963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Route 53, routing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Weighted Routing Policy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R53 uses a % with which to split the traffic coming in to a given DNS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 % splits have to add to 100</a:t>
            </a:r>
          </a:p>
          <a:p>
            <a:pPr lvl="1"/>
            <a:endParaRPr lang="en-US" dirty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Helathchecks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( this is for all routing policies)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set health checks on individual record sets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a record fails the health check, it will be removed from R53 until it passes the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healthcheck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set SNS (simple notification service) alerts to notify you that a Health Check failed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/>
            </a:r>
            <a:b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762267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Route 53, routing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Latency-based Routing Policy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Route 53 detects the latency for a specific request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then routes the user to the AWS that is experiencing the least latency from the perspective of the user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you are in Japan and hit a DNS record and there is low latency to Sydney than to US-West, the traffic will be routed to Sydney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/>
            </a:r>
            <a:b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609962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Route 53, routing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Fail-over Routing Policy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need to configure the passive and active IP addresses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also need to define Health Checks for the EC2 instances behind your IP addresses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Route 53 detects a request to a hosted domain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 requests will go to the Active IP address as long as it has a passing health-check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 case the health-check fails, the R53 will re-route all requests to the passive IP address registered in the routing policy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/>
            </a:r>
            <a:b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2228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Route 53, routing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Geo-Location Routing Policy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define which are the geographical locations that a web request should go to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you define that users in Europe should go to IP address “a” and USA users should go to IP address “b” R53 will forward requests according to settings</a:t>
            </a:r>
          </a:p>
          <a:p>
            <a:pPr lvl="1"/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Questions: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What happens when users come in from regions not defined?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What happens when one of the regions fails health-checks?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/>
            </a:r>
            <a:b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113104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Route 53, routing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Geo-Proximity Routing Policy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Lets traffic to your AWS resources based on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Geographic location of your user (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lat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/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lon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)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Geographic location of your resources (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lat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/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lon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)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adjust (increase or decrease) traffic flow based on a bias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 use this feature, you must use R53 Traffic Flow tool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/>
            </a:r>
            <a:b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14953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Route 53, routing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Multi-Value Answer Routing Policy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This is basically simple routing but for each IP address defined as an independent record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Health-checks need to be enabled for this to work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/>
            </a:r>
            <a:b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</a:b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96324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- VPC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044" y="355600"/>
            <a:ext cx="4275318" cy="6417734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Think of a VPC as a logical datacenter in AWS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 VPC consists of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Internet Gateways &amp; Virtual Private Gateways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Route Tables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Network ACLs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Subnets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Security Groups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1 Subnet = 1 AZ, meaning subnets cannot span over multiple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Azs</a:t>
            </a:r>
            <a:endParaRPr lang="en-US" dirty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1 AZ can have multiple subnets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Security Groups are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Stateful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add allow &amp; deny rules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you define allow or deny, you don’t need to define the return rule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Network ACLs are Stateless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add allow &amp; deny rules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Opening in-bound port does not automatically add out-bound traffic. You have to add manually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 transitive peering is allowed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Given: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 &lt; - &gt;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b &amp;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b &lt; - &gt;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Then no traffic can go from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 to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d unless you define peering between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 and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d </a:t>
            </a:r>
          </a:p>
          <a:p>
            <a:pPr lvl="1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362" y="939875"/>
            <a:ext cx="7697561" cy="385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90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782" y="498206"/>
            <a:ext cx="11623099" cy="582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56611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VPC – Exam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680" y="465907"/>
            <a:ext cx="9905998" cy="593053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you create a VPC, the following are created by default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Default Route Table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Network ACL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Default Security Group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you create a VPC, you have to define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Subnets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Internet Gateway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Remember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For 2 different AWS accounts the same AZ name could refer to different, physical datacenters. The AZs are randomized when assigned.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Amazon always reserves 5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ip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addresses within your subnets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x.x.x.0 – network address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x.x.x.1 – reserved for VPC router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x.x.x.2 – reserved for mapping to the AWS-provider DNS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x.x.x.3 – future use (not really disclosed why)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x.x.x.255 – standard broadcast address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only have 1 internet gateway per VPC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Security Groups cannot span VPCs</a:t>
            </a:r>
          </a:p>
        </p:txBody>
      </p:sp>
    </p:spTree>
    <p:extLst>
      <p:ext uri="{BB962C8B-B14F-4D97-AF65-F5344CB8AC3E}">
        <p14:creationId xmlns:p14="http://schemas.microsoft.com/office/powerpoint/2010/main" val="3763783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86327"/>
            <a:ext cx="9905998" cy="51723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AWS IAM – Key 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803564"/>
            <a:ext cx="9905998" cy="5643419"/>
          </a:xfrm>
        </p:spPr>
        <p:txBody>
          <a:bodyPr/>
          <a:lstStyle/>
          <a:p>
            <a:r>
              <a:rPr lang="en-US" dirty="0" smtClean="0"/>
              <a:t>Users</a:t>
            </a:r>
          </a:p>
          <a:p>
            <a:pPr lvl="1"/>
            <a:r>
              <a:rPr lang="en-US" dirty="0" smtClean="0"/>
              <a:t>Represents end users (i.e. people in an org)</a:t>
            </a:r>
          </a:p>
          <a:p>
            <a:pPr lvl="1"/>
            <a:r>
              <a:rPr lang="en-US" dirty="0" smtClean="0"/>
              <a:t>Accounts for individual users</a:t>
            </a:r>
          </a:p>
          <a:p>
            <a:pPr lvl="1"/>
            <a:r>
              <a:rPr lang="en-US" dirty="0" smtClean="0"/>
              <a:t>Can have permissions assigned to them</a:t>
            </a:r>
          </a:p>
          <a:p>
            <a:r>
              <a:rPr lang="en-US" dirty="0" smtClean="0"/>
              <a:t>Groups</a:t>
            </a:r>
          </a:p>
          <a:p>
            <a:pPr lvl="1"/>
            <a:r>
              <a:rPr lang="en-US" dirty="0" smtClean="0"/>
              <a:t>Can have permissions assigned to them</a:t>
            </a:r>
          </a:p>
          <a:p>
            <a:pPr lvl="1"/>
            <a:r>
              <a:rPr lang="en-US" dirty="0" smtClean="0"/>
              <a:t>Users can be members of a group</a:t>
            </a:r>
          </a:p>
          <a:p>
            <a:pPr lvl="1"/>
            <a:r>
              <a:rPr lang="en-US" dirty="0" smtClean="0"/>
              <a:t>Users who are members of a group will inherit the permissions of said group</a:t>
            </a:r>
          </a:p>
          <a:p>
            <a:r>
              <a:rPr lang="en-US" dirty="0" smtClean="0"/>
              <a:t>Roles</a:t>
            </a:r>
          </a:p>
          <a:p>
            <a:pPr lvl="1"/>
            <a:r>
              <a:rPr lang="en-US" dirty="0" smtClean="0"/>
              <a:t>Are assigned to AWS resources</a:t>
            </a:r>
          </a:p>
          <a:p>
            <a:r>
              <a:rPr lang="en-US" dirty="0" smtClean="0"/>
              <a:t>Policies</a:t>
            </a:r>
          </a:p>
          <a:p>
            <a:pPr lvl="1"/>
            <a:r>
              <a:rPr lang="en-US" dirty="0" smtClean="0"/>
              <a:t>JSON documents that describe permissions that a User/Group/Role is able to do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27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VPC – Nat instances  vs  </a:t>
            </a:r>
            <a:r>
              <a:rPr lang="en-US" dirty="0" err="1" smtClean="0"/>
              <a:t>nat</a:t>
            </a:r>
            <a:r>
              <a:rPr lang="en-US" dirty="0" smtClean="0"/>
              <a:t> gateways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880" y="465907"/>
            <a:ext cx="5308210" cy="593053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Resource: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docs.aws.amazon.com/vpc/latest/userguide/VPC_NAT_Instance.html</a:t>
            </a:r>
            <a:endParaRPr lang="en-US" dirty="0" smtClean="0"/>
          </a:p>
          <a:p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NAT Instance Tips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These are not popular any more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Now we have </a:t>
            </a:r>
            <a:r>
              <a:rPr lang="en-US" b="1" dirty="0" smtClean="0">
                <a:solidFill>
                  <a:schemeClr val="accent4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NAT Gateways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Must provide and EC2 instance be in a Public Subnet and </a:t>
            </a:r>
            <a:r>
              <a:rPr lang="en-US" b="1" dirty="0" smtClean="0">
                <a:solidFill>
                  <a:srgbClr val="FFFF0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disable</a:t>
            </a:r>
            <a:r>
              <a:rPr lang="en-US" dirty="0" smtClean="0">
                <a:solidFill>
                  <a:srgbClr val="FF000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</a:t>
            </a:r>
            <a:r>
              <a:rPr lang="en-US" b="1" dirty="0" smtClean="0">
                <a:solidFill>
                  <a:srgbClr val="92D05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source/destination checks of that instance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There must be a route (0.0.0.0/0) from the private subnet to the NAT Instance for it to work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 size/resources of the NAT Instance will dictate its ability to support traffic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your NAT Instance is bottlenecking, you can increase the instance size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create high-availability using Auto Scaling groups, multiple subnets in different AZs and a script to auto-fail-over, but this is very difficult to script and maintain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NAT instances should be within a Security Group (typically a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WebDMZ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SG)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are responsible for patching the OS of your NAT Instance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29867" y="1312333"/>
            <a:ext cx="5249333" cy="45550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NAT </a:t>
            </a:r>
            <a:r>
              <a:rPr lang="en-US" b="1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Gawteways</a:t>
            </a:r>
            <a:r>
              <a:rPr lang="en-US" b="1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Tips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NAT-GW are redundant within an AZ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Preferred enterprise way to access instances in private subnets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Speed rates start at 5 Gb/s and scales up to 45 Gb/s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 need to patch the OS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 need to associate them to a security group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Automatically get assigned an IP address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Remember to update your default VPC route table and attach traffic to your NAT GW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 need to disable source/destination checks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Multiple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Azs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can share a single NAT GW but this creates a single point of failure concern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you have resources in private subnets in multiple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Azs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that need internet access, configure a NAT GW for each of the AZ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and update the default rout table to allow 0.0.0.0/0 traffic </a:t>
            </a:r>
          </a:p>
        </p:txBody>
      </p:sp>
    </p:spTree>
    <p:extLst>
      <p:ext uri="{BB962C8B-B14F-4D97-AF65-F5344CB8AC3E}">
        <p14:creationId xmlns:p14="http://schemas.microsoft.com/office/powerpoint/2010/main" val="2737780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VPC – Network ACL </a:t>
            </a:r>
            <a:r>
              <a:rPr lang="en-US" sz="2000" dirty="0" smtClean="0"/>
              <a:t>vs</a:t>
            </a:r>
            <a:r>
              <a:rPr lang="en-US" dirty="0" smtClean="0"/>
              <a:t> Security 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080" y="465907"/>
            <a:ext cx="9905998" cy="593053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Traffic Network ACL rules are evaluated </a:t>
            </a:r>
            <a:r>
              <a:rPr lang="en-US" b="1" dirty="0" smtClean="0">
                <a:solidFill>
                  <a:srgbClr val="92D05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before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traffic rules in Security Groups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Upon creation of a VPC, a default NACL is created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 default NACL allows all in-bound/out-bound traffic by default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create custom NACL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By default, custom NACL denies all in-bound/out-bound traffic until you add specific in-bound/out-bound rules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Each subnet in your VPC must be associated to a NACL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a subnet is created, it will be assigned to the default NACL. You can change that association later to a custom NACL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To block specific IP addresses use a NACL rule deny access to that IP. You cannot use Security Groups to block IP addresses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 NACL can be associated to multiple subnets, but a subnet can only be associated to 1 NACL at a time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you associate a subnet to a NACL, the previous NACL association will be removed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 NACL contains a list of allow/deny rules that are ordered sequentially. Starting from the lowest number, the sequence number indicates the order in which the rule will be evaluated by networking HW/SW. 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NACLs have separate in-bound/out-bound rules which can either allow or deny traffic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NACLs are stateless. Responses to allowed in-bound traffic are subject to the rules for out-bound traffic (and vice versa)</a:t>
            </a:r>
          </a:p>
          <a:p>
            <a:pPr lvl="1"/>
            <a:r>
              <a:rPr lang="en-US" b="1" dirty="0" smtClean="0">
                <a:solidFill>
                  <a:srgbClr val="92D05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Note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: with Security Groups (which are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stateful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) that consideration is not need. Allowed in-bound traffic does not require to define the allowed out-bound traffic. </a:t>
            </a:r>
          </a:p>
          <a:p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98624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642" y="130629"/>
            <a:ext cx="9905998" cy="3483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VPC – steps to create </a:t>
            </a:r>
            <a:r>
              <a:rPr lang="en-US" dirty="0" err="1" smtClean="0"/>
              <a:t>vpc</a:t>
            </a:r>
            <a:r>
              <a:rPr lang="en-US" dirty="0" smtClean="0"/>
              <a:t> </a:t>
            </a:r>
            <a:r>
              <a:rPr lang="en-US" sz="1800" dirty="0" smtClean="0"/>
              <a:t>with</a:t>
            </a:r>
            <a:r>
              <a:rPr lang="en-US" dirty="0" smtClean="0"/>
              <a:t> pub/private subnets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57642" y="794050"/>
            <a:ext cx="4580118" cy="4431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VPC (10.0.0.0/16 – 65K+ </a:t>
            </a:r>
            <a:r>
              <a:rPr lang="en-US" sz="1400" dirty="0" err="1"/>
              <a:t>ip</a:t>
            </a:r>
            <a:r>
              <a:rPr lang="en-US" sz="1400" dirty="0"/>
              <a:t> addresses)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Default SG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Default NACL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Default 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Internet Gateway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Attach IG to VPC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a subnets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Public (10.0.1.0/24 – 256 </a:t>
            </a:r>
            <a:r>
              <a:rPr lang="en-US" sz="1400" dirty="0" err="1"/>
              <a:t>ip</a:t>
            </a:r>
            <a:r>
              <a:rPr lang="en-US" sz="1400" dirty="0"/>
              <a:t> </a:t>
            </a:r>
            <a:r>
              <a:rPr lang="en-US" sz="1400" dirty="0" err="1"/>
              <a:t>addr</a:t>
            </a:r>
            <a:r>
              <a:rPr lang="en-US" sz="14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Private (10.0.2.0/24 – 256 </a:t>
            </a:r>
            <a:r>
              <a:rPr lang="en-US" sz="1400" dirty="0" err="1"/>
              <a:t>ip</a:t>
            </a:r>
            <a:r>
              <a:rPr lang="en-US" sz="1400" dirty="0"/>
              <a:t> </a:t>
            </a:r>
            <a:r>
              <a:rPr lang="en-US" sz="1400" dirty="0" err="1"/>
              <a:t>addr</a:t>
            </a:r>
            <a:r>
              <a:rPr lang="en-US" sz="14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Create custom RT for public-exposed traffic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In bound traffic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/>
              <a:t>Allow ports 22, 80, and 443 (SSH, HTTP, HTTPS)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Out bound traffic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Allow all (0.0.0.0/0)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35499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642" y="130629"/>
            <a:ext cx="9905998" cy="3483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VPC – steps to create </a:t>
            </a:r>
            <a:r>
              <a:rPr lang="en-US" dirty="0" err="1" smtClean="0"/>
              <a:t>vpc</a:t>
            </a:r>
            <a:r>
              <a:rPr lang="en-US" dirty="0" smtClean="0"/>
              <a:t> </a:t>
            </a:r>
            <a:r>
              <a:rPr lang="en-US" sz="1800" dirty="0" smtClean="0"/>
              <a:t>with</a:t>
            </a:r>
            <a:r>
              <a:rPr lang="en-US" dirty="0" smtClean="0"/>
              <a:t> pub/private subnets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79116" y="706965"/>
            <a:ext cx="3156267" cy="4001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Select a Region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Create VPC in that region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CIDR 10.0.0.0/16  for biggest address possible – </a:t>
            </a:r>
            <a:r>
              <a:rPr lang="en-US" sz="1400" dirty="0"/>
              <a:t>65K+ </a:t>
            </a:r>
            <a:r>
              <a:rPr lang="en-US" sz="1400" dirty="0" err="1"/>
              <a:t>ip</a:t>
            </a:r>
            <a:r>
              <a:rPr lang="en-US" sz="1400" dirty="0"/>
              <a:t> </a:t>
            </a:r>
            <a:r>
              <a:rPr lang="en-US" sz="1400" dirty="0" smtClean="0"/>
              <a:t>addresses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Give a name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By default, the following are created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Default </a:t>
            </a:r>
            <a:r>
              <a:rPr lang="en-US" sz="1400" dirty="0" err="1" smtClean="0"/>
              <a:t>vpc</a:t>
            </a:r>
            <a:r>
              <a:rPr lang="en-US" sz="1400" dirty="0" smtClean="0"/>
              <a:t> Routing Table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Default </a:t>
            </a:r>
            <a:r>
              <a:rPr lang="en-US" sz="1400" dirty="0" err="1" smtClean="0"/>
              <a:t>vpc</a:t>
            </a:r>
            <a:r>
              <a:rPr lang="en-US" sz="1400" dirty="0" smtClean="0"/>
              <a:t> NACL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Default </a:t>
            </a:r>
            <a:r>
              <a:rPr lang="en-US" sz="1400" dirty="0" err="1" smtClean="0"/>
              <a:t>vpc</a:t>
            </a:r>
            <a:r>
              <a:rPr lang="en-US" sz="1400" dirty="0" smtClean="0"/>
              <a:t> Security Group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922" y="1898470"/>
            <a:ext cx="8665883" cy="440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2343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642" y="130629"/>
            <a:ext cx="9905998" cy="3483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VPC – steps to create </a:t>
            </a:r>
            <a:r>
              <a:rPr lang="en-US" dirty="0" err="1" smtClean="0"/>
              <a:t>vpc</a:t>
            </a:r>
            <a:r>
              <a:rPr lang="en-US" dirty="0" smtClean="0"/>
              <a:t> </a:t>
            </a:r>
            <a:r>
              <a:rPr lang="en-US" sz="1800" dirty="0" smtClean="0"/>
              <a:t>with</a:t>
            </a:r>
            <a:r>
              <a:rPr lang="en-US" dirty="0" smtClean="0"/>
              <a:t> pub/private subnets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79116" y="706965"/>
            <a:ext cx="3156267" cy="4431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Create </a:t>
            </a:r>
            <a:r>
              <a:rPr lang="en-US" sz="1400" b="1" dirty="0" smtClean="0">
                <a:solidFill>
                  <a:srgbClr val="00B050"/>
                </a:solidFill>
              </a:rPr>
              <a:t>Public</a:t>
            </a:r>
            <a:r>
              <a:rPr lang="en-US" sz="1400" dirty="0" smtClean="0"/>
              <a:t> Subnet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CIDR </a:t>
            </a:r>
            <a:r>
              <a:rPr lang="en-US" sz="1400" dirty="0" smtClean="0">
                <a:solidFill>
                  <a:srgbClr val="00B050"/>
                </a:solidFill>
              </a:rPr>
              <a:t>10.0.1.0/24</a:t>
            </a:r>
            <a:r>
              <a:rPr lang="en-US" sz="1400" dirty="0" smtClean="0"/>
              <a:t> – 256 IP addresses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Amazon reserves 5 of those for their use cases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Select AZ for subnet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For name, consider using “&lt;CIDR&gt; – &lt;AZ&gt;”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Set the subnet with auto-assign public IP addresses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Create </a:t>
            </a:r>
            <a:r>
              <a:rPr lang="en-US" sz="1400" b="1" dirty="0" smtClean="0">
                <a:solidFill>
                  <a:schemeClr val="accent5"/>
                </a:solidFill>
              </a:rPr>
              <a:t>Private</a:t>
            </a:r>
            <a:r>
              <a:rPr lang="en-US" sz="1400" dirty="0" smtClean="0"/>
              <a:t> Subnet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Use a different AZ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CIDR </a:t>
            </a:r>
            <a:r>
              <a:rPr lang="en-US" sz="1400" dirty="0" smtClean="0">
                <a:solidFill>
                  <a:schemeClr val="accent5"/>
                </a:solidFill>
              </a:rPr>
              <a:t>10.0.2.0/24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Associate all subnets to custom VPC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382" y="2196155"/>
            <a:ext cx="8696325" cy="4386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45902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642" y="130629"/>
            <a:ext cx="9905998" cy="3483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VPC – steps to create </a:t>
            </a:r>
            <a:r>
              <a:rPr lang="en-US" dirty="0" err="1" smtClean="0"/>
              <a:t>vpc</a:t>
            </a:r>
            <a:r>
              <a:rPr lang="en-US" dirty="0" smtClean="0"/>
              <a:t> </a:t>
            </a:r>
            <a:r>
              <a:rPr lang="en-US" sz="1800" dirty="0" smtClean="0"/>
              <a:t>with</a:t>
            </a:r>
            <a:r>
              <a:rPr lang="en-US" dirty="0" smtClean="0"/>
              <a:t> pub/private subnets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79116" y="706965"/>
            <a:ext cx="3156267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Add Internet Gateway and attach it with the VPC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Configure the Main Route table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Always keep it PRIVATE without access to the internet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Create a new Public Route Table and give it access to the internet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Add a route for IPv4 to the Internet Gateway associated to the VPC: 0.0.0.0/0 (all traffic)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If needed add a route for IPv6 (::/0)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Associate the Public subnet to this route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Provision an EC2 Instance within our Custom VPC with the Public subnet.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Create a </a:t>
            </a:r>
            <a:r>
              <a:rPr lang="en-US" sz="1200" dirty="0" err="1" smtClean="0"/>
              <a:t>WebDMZ</a:t>
            </a:r>
            <a:r>
              <a:rPr lang="en-US" sz="1200" dirty="0" smtClean="0"/>
              <a:t> Security Group to firewall the publicly exposed EC2 instances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Provision an EC2 instance within Custom VPC with the Private subnet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Use the default Security group for the VPC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9222" y="2743200"/>
            <a:ext cx="8671802" cy="392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21269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642" y="130629"/>
            <a:ext cx="9905998" cy="3483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VPC – steps to create </a:t>
            </a:r>
            <a:r>
              <a:rPr lang="en-US" dirty="0" err="1" smtClean="0"/>
              <a:t>vpc</a:t>
            </a:r>
            <a:r>
              <a:rPr lang="en-US" dirty="0" smtClean="0"/>
              <a:t> </a:t>
            </a:r>
            <a:r>
              <a:rPr lang="en-US" sz="1800" dirty="0" smtClean="0"/>
              <a:t>with</a:t>
            </a:r>
            <a:r>
              <a:rPr lang="en-US" dirty="0" smtClean="0"/>
              <a:t> pub/private subnets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79116" y="706965"/>
            <a:ext cx="3156267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Create a new security group for your assets deployed in your Private subnet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Give it a Name and Description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Restrict in-bound traffic that only comes from Public subnet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In-bound traffic – allow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Ping – All ICMP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HTTP - 80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HTTPS - 443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SSH - 22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DB – your DB’s 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Change the security group of your private EC2 instances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For private instances you need to provide a safe route out to the Internet. For that you can use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NAT Instances (EC2 instance)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NAT Gateways – a more modern way to provide access to internet resources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108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VPC flow logs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465907"/>
            <a:ext cx="9905998" cy="593053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Flow Logs: 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 you to capture information about IP traffic going through network interfaces in you custom VPC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Flow Log data is stored in Cloud Watch or in S3 bucket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When using Cloud Watch you can view logs there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 be created at the level of: </a:t>
            </a:r>
            <a:r>
              <a:rPr lang="en-US" b="1" dirty="0" smtClean="0">
                <a:solidFill>
                  <a:srgbClr val="92D05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 &gt; </a:t>
            </a:r>
            <a:r>
              <a:rPr lang="en-US" b="1" dirty="0" smtClean="0">
                <a:solidFill>
                  <a:srgbClr val="92D05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Subnet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&gt; </a:t>
            </a:r>
            <a:r>
              <a:rPr lang="en-US" b="1" dirty="0" smtClean="0">
                <a:solidFill>
                  <a:srgbClr val="92D050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network interface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(Elastic Network Interface - ENI)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cannot enable Flow Logs for VPCs that are peered with your VPC unless the peer-VPC is in your account.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cannot add Tags for a Flow Log (name it wisely)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After you have created a flow log, you cannot change it’s configuration.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For example: you cannot associate a different IAM role for a Flow Log after its creation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Not all IP traffic is monitored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Traffic generated by instances when they contact Amazon’s DNS server. However, if you use your own DNS server, then all traffic to that DNS server is logged.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Traffic generated by a Windows Instance for Amazon Windows license activation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Traffic to/from 169.254.169.254 for instance meta data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DHCP traffic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Traffic to the reserved IP address for the default VPC router</a:t>
            </a:r>
          </a:p>
        </p:txBody>
      </p:sp>
    </p:spTree>
    <p:extLst>
      <p:ext uri="{BB962C8B-B14F-4D97-AF65-F5344CB8AC3E}">
        <p14:creationId xmlns:p14="http://schemas.microsoft.com/office/powerpoint/2010/main" val="2544586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VPC – bastion hosts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6413" y="5638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Is an EC2 instance that lives in a public sub net in custom VPC to allow remote access to resources in private subnets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 NAT Gateway or NAT instance is used to provide internet traffic to EC2 instances in private subnets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 bastion is used to securely administer EC2 instances, via SSH or RDP (windows machines). Bastions are also known as jump-boxes elsewhere.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cannot use a NAT gateway as a bastion host</a:t>
            </a:r>
          </a:p>
        </p:txBody>
      </p:sp>
    </p:spTree>
    <p:extLst>
      <p:ext uri="{BB962C8B-B14F-4D97-AF65-F5344CB8AC3E}">
        <p14:creationId xmlns:p14="http://schemas.microsoft.com/office/powerpoint/2010/main" val="237829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Direct connect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85267" y="165462"/>
            <a:ext cx="6654800" cy="149400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Direct connection from your data center to AWS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Useful for high-throughput workloads (lots of network traffic)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Useful for establishing a stable, reliable, and secure connection to AWS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570" y="1783903"/>
            <a:ext cx="9105457" cy="495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9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IAM – Key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6"/>
                </a:solidFill>
              </a:rPr>
              <a:t>IMPORTANT</a:t>
            </a:r>
            <a:r>
              <a:rPr lang="en-US" dirty="0" smtClean="0"/>
              <a:t>:</a:t>
            </a:r>
          </a:p>
          <a:p>
            <a:pPr lvl="1"/>
            <a:r>
              <a:rPr lang="en-US" b="1" i="1" dirty="0" smtClean="0"/>
              <a:t>Activate MFA on the root account.</a:t>
            </a:r>
            <a:r>
              <a:rPr lang="en-US" dirty="0" smtClean="0"/>
              <a:t> Keep your root account QR code in a secure location to be able to reactivate in case you lose your phone.</a:t>
            </a:r>
          </a:p>
          <a:p>
            <a:pPr lvl="1"/>
            <a:r>
              <a:rPr lang="en-US" b="1" i="1" dirty="0"/>
              <a:t>Operations on IAM are global</a:t>
            </a:r>
            <a:r>
              <a:rPr lang="en-US" dirty="0"/>
              <a:t>. We cannot create a user for a specific region or availability zone.</a:t>
            </a:r>
            <a:endParaRPr lang="en-US" dirty="0" smtClean="0"/>
          </a:p>
          <a:p>
            <a:r>
              <a:rPr lang="en-US" dirty="0" smtClean="0"/>
              <a:t>You can create users of 2 types</a:t>
            </a:r>
          </a:p>
          <a:p>
            <a:pPr lvl="1"/>
            <a:r>
              <a:rPr lang="en-US" dirty="0" smtClean="0">
                <a:solidFill>
                  <a:schemeClr val="accent4"/>
                </a:solidFill>
              </a:rPr>
              <a:t>Programmatic Access </a:t>
            </a:r>
            <a:r>
              <a:rPr lang="en-US" dirty="0" smtClean="0"/>
              <a:t>– to access AWS services programmatically (for </a:t>
            </a:r>
            <a:r>
              <a:rPr lang="en-US" dirty="0" err="1" smtClean="0"/>
              <a:t>Devs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solidFill>
                  <a:schemeClr val="accent4"/>
                </a:solidFill>
              </a:rPr>
              <a:t>Console Access </a:t>
            </a:r>
            <a:r>
              <a:rPr lang="en-US" dirty="0" smtClean="0"/>
              <a:t>– to access AWS web-based console to manage your AWS account settings</a:t>
            </a:r>
          </a:p>
          <a:p>
            <a:r>
              <a:rPr lang="en-US" b="1" dirty="0" smtClean="0">
                <a:solidFill>
                  <a:schemeClr val="accent1"/>
                </a:solidFill>
              </a:rPr>
              <a:t>Users</a:t>
            </a:r>
            <a:r>
              <a:rPr lang="en-US" dirty="0" smtClean="0">
                <a:solidFill>
                  <a:schemeClr val="tx2"/>
                </a:solidFill>
              </a:rPr>
              <a:t> – Represent the users of AWS services. They can be granted </a:t>
            </a:r>
            <a:r>
              <a:rPr lang="en-US" b="1" dirty="0">
                <a:solidFill>
                  <a:schemeClr val="accent3"/>
                </a:solidFill>
              </a:rPr>
              <a:t>actions</a:t>
            </a:r>
            <a:r>
              <a:rPr lang="en-US" dirty="0" smtClean="0">
                <a:solidFill>
                  <a:schemeClr val="tx2"/>
                </a:solidFill>
              </a:rPr>
              <a:t> to </a:t>
            </a:r>
            <a:r>
              <a:rPr lang="en-US" b="1" dirty="0">
                <a:solidFill>
                  <a:schemeClr val="accent3"/>
                </a:solidFill>
              </a:rPr>
              <a:t>resources</a:t>
            </a:r>
            <a:r>
              <a:rPr lang="en-US" dirty="0" smtClean="0">
                <a:solidFill>
                  <a:schemeClr val="tx2"/>
                </a:solidFill>
              </a:rPr>
              <a:t> (not recommended)</a:t>
            </a:r>
            <a:endParaRPr lang="en-US" b="1" dirty="0" smtClean="0">
              <a:solidFill>
                <a:schemeClr val="accent1"/>
              </a:solidFill>
            </a:endParaRPr>
          </a:p>
          <a:p>
            <a:r>
              <a:rPr lang="en-US" b="1" dirty="0" smtClean="0">
                <a:solidFill>
                  <a:schemeClr val="accent1"/>
                </a:solidFill>
              </a:rPr>
              <a:t>Groups</a:t>
            </a:r>
            <a:r>
              <a:rPr lang="en-US" dirty="0" smtClean="0"/>
              <a:t> – contain users and are governed by </a:t>
            </a:r>
            <a:r>
              <a:rPr lang="en-US" b="1" dirty="0">
                <a:solidFill>
                  <a:schemeClr val="accent1"/>
                </a:solidFill>
              </a:rPr>
              <a:t>Policies</a:t>
            </a:r>
          </a:p>
          <a:p>
            <a:r>
              <a:rPr lang="en-US" b="1" dirty="0" smtClean="0">
                <a:solidFill>
                  <a:schemeClr val="accent1"/>
                </a:solidFill>
              </a:rPr>
              <a:t>Policy</a:t>
            </a:r>
            <a:r>
              <a:rPr lang="en-US" dirty="0" smtClean="0"/>
              <a:t> – determines what </a:t>
            </a:r>
            <a:r>
              <a:rPr lang="en-US" b="1" dirty="0" smtClean="0">
                <a:solidFill>
                  <a:schemeClr val="accent3"/>
                </a:solidFill>
              </a:rPr>
              <a:t>ACTIONS</a:t>
            </a:r>
            <a:r>
              <a:rPr lang="en-US" dirty="0" smtClean="0"/>
              <a:t> can be taken on what </a:t>
            </a:r>
            <a:r>
              <a:rPr lang="en-US" b="1" dirty="0" smtClean="0">
                <a:solidFill>
                  <a:schemeClr val="accent3"/>
                </a:solidFill>
              </a:rPr>
              <a:t>RESOURCES</a:t>
            </a:r>
          </a:p>
          <a:p>
            <a:r>
              <a:rPr lang="en-US" sz="2100" b="1" dirty="0">
                <a:solidFill>
                  <a:schemeClr val="accent1"/>
                </a:solidFill>
              </a:rPr>
              <a:t>Roles</a:t>
            </a:r>
            <a:r>
              <a:rPr lang="en-US" dirty="0" smtClean="0"/>
              <a:t> – Determines a secure way to grant permissions to entities we trust</a:t>
            </a:r>
          </a:p>
        </p:txBody>
      </p:sp>
    </p:spTree>
    <p:extLst>
      <p:ext uri="{BB962C8B-B14F-4D97-AF65-F5344CB8AC3E}">
        <p14:creationId xmlns:p14="http://schemas.microsoft.com/office/powerpoint/2010/main" val="1913330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VPC endpoints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71" y="881743"/>
            <a:ext cx="5226729" cy="585651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Enables you to privately connect your VPC to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 supported services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 endpoint services powered by Private Link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does not require you to have connectivity via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Internet Gateway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NAT Device / NAT Gateway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VPN connection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 Direct Connect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EC2 instances do not require a public IP address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Traffic between your VPC and AWS services do not have to leave the AWS network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Example – you have an EC2 instance that needs to drop objects into an S3 bucket</a:t>
            </a:r>
          </a:p>
          <a:p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509659" y="615042"/>
            <a:ext cx="4844142" cy="58238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 Endpoints 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are Virtual Devices </a:t>
            </a:r>
          </a:p>
          <a:p>
            <a:pPr lvl="1"/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Scale horizontally</a:t>
            </a:r>
          </a:p>
          <a:p>
            <a:pPr lvl="1"/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Are redundant</a:t>
            </a:r>
          </a:p>
          <a:p>
            <a:pPr lvl="1"/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Highly available</a:t>
            </a:r>
          </a:p>
          <a:p>
            <a:pPr lvl="1"/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Do not impose</a:t>
            </a:r>
          </a:p>
          <a:p>
            <a:pPr lvl="2"/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availability risks</a:t>
            </a:r>
          </a:p>
          <a:p>
            <a:pPr lvl="2"/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Bandwidth constraints on your network traffic 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Types of VPC Endpoints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Interface endpoints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Gateway endpoints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Currently GW Endpoints support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Amazon S3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DynamoDB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2749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>
            <a:normAutofit/>
          </a:bodyPr>
          <a:lstStyle/>
          <a:p>
            <a:r>
              <a:rPr lang="en-US" dirty="0" smtClean="0"/>
              <a:t>elastic load balancers (ELB</a:t>
            </a:r>
            <a:r>
              <a:rPr lang="en-US" sz="2000" dirty="0" smtClean="0"/>
              <a:t>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347" y="465907"/>
            <a:ext cx="5133596" cy="593053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Application Load Balancer (Layer 7)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http/https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Intelligent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Advance / intelligent routing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Network Load Balancer (layer 4)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Tcp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traffic balancer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 if you want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Maximum performance 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Fixed IP address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Millions of requests per second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Highest cost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Classic Load Balancer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HTTP/HTTPS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Not app aware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Sticky session (x-forwarded-for header, IPv4)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Lowest cost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Errors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504 errors – Gateway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Error on the app at the web server or back-end, DB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655744" y="374467"/>
            <a:ext cx="5133596" cy="593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Instances monitored by ELBs are reported as</a:t>
            </a:r>
            <a:endParaRPr lang="en-US" dirty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 service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Out of service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Health checks ensure that an instance under ELB is healthy by hitting an HTTP path to that instance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Load Balancers have their own DNS name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will never get an IP address for a load balancer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SLAs Guarantee (all 3 types of ELBs)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Monthly availability of 99.99% 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Read the ELB FAQ:</a:t>
            </a:r>
          </a:p>
          <a:p>
            <a:pPr lvl="1"/>
            <a:r>
              <a:rPr lang="en-US" dirty="0">
                <a:hlinkClick r:id="rId2"/>
              </a:rPr>
              <a:t>https://aws.amazon.com/elasticloadbalancing/faqs/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15126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ADVANCED Load balancer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Sticky Sessions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Users can stick to the same EC2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Useful when there is application state for given user stored in the EC2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Cross Zone LB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Allows an ELB to forward traffic to a different AZ other than the one it has been defined for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Path Patterns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Allows an ELB to forward traffic to a different AZ based on the URL path coming in the HTTP request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8871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HAA – High availability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Always design for failure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 multiple AZ in multiple regions whenever you can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Know the difference between 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RDS Multi AZ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RDS Read Replicas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Know the difference between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Scaling Out – procuring more similar instances (launching more T2 micro EC2’s)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Scaling Up – Increasing the resources of an instance (from T2 – &gt; XL)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S3 storage classes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HA S3</a:t>
            </a:r>
            <a:r>
              <a:rPr lang="en-US" dirty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– Standard S3, Infrequent Access S3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Not HA S3 – Infrequent Access 1 zone or Reduced Redundancy Storage (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  <a:hlinkClick r:id="rId2"/>
              </a:rPr>
              <a:t>RRS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For the exam, read questions carefully and always consider the cost factor</a:t>
            </a:r>
          </a:p>
        </p:txBody>
      </p:sp>
    </p:spTree>
    <p:extLst>
      <p:ext uri="{BB962C8B-B14F-4D97-AF65-F5344CB8AC3E}">
        <p14:creationId xmlns:p14="http://schemas.microsoft.com/office/powerpoint/2010/main" val="1147980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HA – Exam tips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338" y="465907"/>
            <a:ext cx="4868862" cy="593053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Load balancer types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Application LB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Layer-7 aware. These LBs know more intimate details about the application metadata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With these LB’s you get a DNS / URL – never an IP address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Network LB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Extreme performance at the hardware level (Layer-4 aware)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 hard-code IP address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Highest cost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Classic LB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Lowest cost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No “intelligent” routing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X-forwarded-for header tells you the IP address of the client calling the app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With these LB’s you get a DNS / URL – never an IP address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ELB Reporting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Errors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504 error code – Gateway timeout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Error is not with the LB. It is probably with the app or the backend (App server or DB)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EC2’s monitored by ELB present either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In-service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Out-of-service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You can track instance’s health with Health Checks (getting a 200 HTTP code after calling GET HTTP verb)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Read ELB FAQs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56338" y="465907"/>
            <a:ext cx="4868862" cy="593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LB Theory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Sticky Sessions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Allows users to “stick” to the same instance during their session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Cross-zone LB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Enables you to load-balance traffic between Availability Zones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Path Patterns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Enables you to load-balance traffic between different EC2 instances based on URL patterns</a:t>
            </a:r>
          </a:p>
          <a:p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CloudFormation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 way to script definition of a cloud environment – lots of granular control: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Vpc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, subnets, NACL, ec2, etc.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Quickstart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Templates – predefined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CloudFormation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cloud environments targeting specific tech stacks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Targeted to DevOps teams who want full control of their environments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Elastic Beanstalk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Designed to quickly deploy and manage Applications without worrying about infra settings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User deploys the app and EBS takes it from there (similar to Cloud foundry)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Targeted to Developers who do not have/want/need to deal with infrastructure settings</a:t>
            </a:r>
          </a:p>
          <a:p>
            <a:pPr lvl="1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89583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SQS – Simple Queue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9575" y="487680"/>
            <a:ext cx="4475163" cy="620920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 first AWS service – has lots of legacy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Messaging / Queuing platform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Decouples components of an application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Messages are stored in a fail-safe queue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SQS is “pull” based not “push” based. A caller needs to access the queue to either add or get messages from the Queue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Messages can only be up to 256 kb of text in any format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Messages can be bigger but it uses S3 to store those – up to 2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gb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Messages can be retrieved programmatically using the SQS API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Auto-scaling can be triggered by number of messages in the Queue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Messages can be kept from 1 min – 14 days – default is 4 days</a:t>
            </a:r>
          </a:p>
          <a:p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Msgs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are subject to </a:t>
            </a:r>
            <a:r>
              <a:rPr lang="en-US" b="1" dirty="0" smtClean="0">
                <a:solidFill>
                  <a:schemeClr val="accent5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Visibility Timeout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– a period of time (12 hours max) that a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msg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that is accessed by an EC2 is invisible to any other EC2 which is getting messages – this could result in the same message being delivered twice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Long Polling – a request for a message does not return response if Q is empty or Long Poll times out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Short Polling – A request for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msg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returns immediately even if Q is empty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884738" y="465907"/>
            <a:ext cx="5859462" cy="593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b="1" dirty="0" smtClean="0">
                <a:solidFill>
                  <a:schemeClr val="accent5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Standard Queue Type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Is the default type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Nearly unlimited number of TPS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Guarantee that messages are delivered at least once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Provide “Best-Effort” Ordering: Messages are generally delivered in the order they were sent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However, multiple copies of a message may be delivered out of order more than once</a:t>
            </a:r>
          </a:p>
          <a:p>
            <a:r>
              <a:rPr lang="en-US" b="1" dirty="0" smtClean="0">
                <a:solidFill>
                  <a:schemeClr val="accent5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FIFO Queue Type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First-in First-out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Up to 300 TPS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Complements the Standard Queue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Order of messages is strictly preserved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Message delivery is guaranteed to be only once and remains available until a consumer deletes it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Duplicates are not introduced into the Queue</a:t>
            </a:r>
          </a:p>
          <a:p>
            <a:pPr lvl="1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32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Simple workflow service (SWF)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Know the difference between SWF vs SQS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Retention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SQS has a retention period of 14 days 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SWF – workflow executions can persist for up to 1 year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Orientation of Use Case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SQS – offers a “Message-Oriented” API solution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SWF – Offers a “Task-Oriented” API solution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Duplication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SQS – has flexibility of handling duplicated messages or enforcing FIFO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SWF – ensures that tasks are assigned only once and are never duplicated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Tracking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SQS – your application needs to implement app-level tracking of messages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SWF – Keeps track of all tasks and events in an application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Actors (applies only to SWF)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Workflow Starters – applications that can initiate an SWF workflow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Deciders – decide what to do next after a task finishes in a workflow, handle error state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Activity Workers – Carry out logic work within a step in the workflow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58831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simple notification service (SNS)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38" y="611506"/>
            <a:ext cx="9905998" cy="593053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Service that allows setting up, operate and send messages from the cloud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Usable for Push Notifications for mobile applications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Able to deliver messages by SQS, SMS Text or Email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Uses Topics to associate publishers and subscribers for message distribution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Messages published to SNS are stored redundantly across multiple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Azs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Benefits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Instantaneous push-based delivery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Simple API and simple integration with Apps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Flexible message delivery over multiple transport protocols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Inexpensive, pay-as-you-go model. No upfront costs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 console offers simple UI to manage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SNS vs SQS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Both are messaging systems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SNS is push-based.  SQS is pull-based</a:t>
            </a:r>
          </a:p>
          <a:p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9448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elastic transcoder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4344987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Is a could-based, media transcoder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Converts media files from their original source format into different formats that will play on different devices (tablets, smart phones, PCs,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etc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)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7582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API gateway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API GW – is a “door” from the internet to your AWS environment (different than internet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gw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to EC2 instances)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has caching capabilities to increase performance (need to set a TTL in seconds)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has a low cost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Scales automatically 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can be throttled to prevent attacks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Results can be logged to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CloudWatch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your application uses multiple domains with API GW, ensure that CORS is enabled 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Remember that CORS is enforced by your browser to reduce vulnerabilities and injection attacks of malicious code</a:t>
            </a:r>
          </a:p>
          <a:p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966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IAM – Create a billing alarm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/>
          </a:bodyPr>
          <a:lstStyle/>
          <a:p>
            <a:r>
              <a:rPr lang="en-US" dirty="0" smtClean="0"/>
              <a:t>A billing alarm helps keep watch over an AWS account.  </a:t>
            </a:r>
          </a:p>
          <a:p>
            <a:r>
              <a:rPr lang="en-US" b="1" dirty="0" err="1" smtClean="0">
                <a:solidFill>
                  <a:schemeClr val="accent6"/>
                </a:solidFill>
              </a:rPr>
              <a:t>CloudWatch</a:t>
            </a:r>
            <a:r>
              <a:rPr lang="en-US" b="1" dirty="0" smtClean="0">
                <a:solidFill>
                  <a:schemeClr val="accent6"/>
                </a:solidFill>
              </a:rPr>
              <a:t> </a:t>
            </a:r>
            <a:r>
              <a:rPr lang="en-US" dirty="0"/>
              <a:t>– it is the AWS service that can be used to create billing </a:t>
            </a:r>
            <a:r>
              <a:rPr lang="en-US" dirty="0" smtClean="0"/>
              <a:t>alarms</a:t>
            </a:r>
          </a:p>
          <a:p>
            <a:r>
              <a:rPr lang="en-US" b="1" dirty="0" smtClean="0">
                <a:solidFill>
                  <a:schemeClr val="accent3"/>
                </a:solidFill>
              </a:rPr>
              <a:t>SNS Topic </a:t>
            </a:r>
            <a:r>
              <a:rPr lang="en-US" dirty="0" smtClean="0"/>
              <a:t>– it is an AWS service called “Simple Notification Service” (SNS) that allows services to send messages to other services.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58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kinesis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0546" y="535306"/>
            <a:ext cx="5273004" cy="593053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It is an AWS service/platform for processing data streams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Comes in 3 types: streams, Firehose, Analytics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K-Streams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 producers can send data to Kinesis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 has persistence and is stored 24 hours (default) up to 7 days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 is stored in “shards” which are logical groupings that Data Consumers (EC2) instances can access, process and store the results of the work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Performance of Shards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5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tps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for read rate up to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2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mb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maximum read rate per second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1000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tps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for writes up to 1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mb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maximum write rate per second (including partition keys)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 capacity for a stream depends on the number of shards that are provisioned for it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728371" y="535306"/>
            <a:ext cx="5273004" cy="5930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K-Firehose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Data is not persisted. It has to be processed as it is received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Lambda functions are good processors of in-coming data</a:t>
            </a:r>
          </a:p>
          <a:p>
            <a:pPr lvl="2"/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K-Analytics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Works with k-streams or k-firehose and analyzes the data on the fly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After analysis, it sores the data in S3, Redshift or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Elasticsearch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Cluster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990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IAM – </a:t>
            </a:r>
            <a:r>
              <a:rPr lang="en-US" dirty="0" err="1" smtClean="0"/>
              <a:t>cognito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AWS allows you to leverage Web Identity Federation services (i.e. google id,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facebook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id, amazon id,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etc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) to provide temporary access to AWS services for authenticated users via Amazon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Cognito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Allows sign-up and sign-in to apps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If not using federated IDs, then the app can use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Cognito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user pool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Allows access for “guest” users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Acts as an ID broker between web-id providers and AWS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Successful Authentication results in the creation of JWT to grant access to services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Synchronizes user data for multiple devices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Recommended for all mobile applications that access AWS services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Identity pools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These deal with 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authorization of users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Provide temporary access to AWS resources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6025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– Lambda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487681"/>
            <a:ext cx="9905998" cy="593053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Lambda scales out (not up) automatically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Lambda functions are independent, 1 event = 1 function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Lambda is server-less.  Understand what AWS services are server-less: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Aurora DB </a:t>
            </a:r>
          </a:p>
          <a:p>
            <a:pPr lvl="1"/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DynamoDB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API Gateway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S3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Lambda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Lambda functions can trigger other Lambda functions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Draw-backs/Trade offs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Solutions can get really complex with lambda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Networks of lambda functions can be difficult to debug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Use AWS X-Ray service to debug server-less applications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Lambda functions can help you trigger actions globally across AWS’ global infrastructure (i.e. Back-up an S3 bucket to another one)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Understand what are the different Triggers for Lambda functions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8595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Lambda </a:t>
            </a:r>
            <a:r>
              <a:rPr lang="en-US" dirty="0" err="1" smtClean="0"/>
              <a:t>serverless</a:t>
            </a:r>
            <a:r>
              <a:rPr lang="en-US" dirty="0" smtClean="0"/>
              <a:t> web page example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99" y="766353"/>
            <a:ext cx="10810875" cy="561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80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546" y="165462"/>
            <a:ext cx="9905998" cy="600891"/>
          </a:xfrm>
        </p:spPr>
        <p:txBody>
          <a:bodyPr/>
          <a:lstStyle/>
          <a:p>
            <a:r>
              <a:rPr lang="en-US" dirty="0" smtClean="0"/>
              <a:t>Server-less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8" y="582931"/>
            <a:ext cx="9905998" cy="593053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Remember the difference between 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Traditional architecture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Manual construction or automatic (via AWS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Cloudformation</a:t>
            </a:r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 or AWS Elastic Beanstalk)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Has limitations for scalability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Could be costly as you scale out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Server-less architecture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Highly scalable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Highly available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Lowest cost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Lambda Function Benefits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Scale out not up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Are independent… 1 event = 1 function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Functions are </a:t>
            </a:r>
            <a:r>
              <a:rPr lang="en-US" dirty="0" err="1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serverless</a:t>
            </a:r>
            <a:endParaRPr lang="en-US" dirty="0" smtClean="0">
              <a:solidFill>
                <a:schemeClr val="tx2"/>
              </a:soli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</a:effectLst>
            </a:endParaRP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Know what services trigger (or not) Lambda functions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Lambda Functions can trigger other functions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Can do things globally within the AWS infrastructure and services (i.e. use it to back up S3 buckets)</a:t>
            </a:r>
          </a:p>
          <a:p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Lambda Function drawbacks/tradeoffs</a:t>
            </a:r>
          </a:p>
          <a:p>
            <a:pPr lvl="1"/>
            <a:r>
              <a:rPr lang="en-US" dirty="0" smtClean="0">
                <a:solidFill>
                  <a:schemeClr val="tx2"/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</a:effectLst>
              </a:rPr>
              <a:t>Architectures can get really complex and hard to debug (Mitigation: AWS X-Ray service)</a:t>
            </a:r>
          </a:p>
        </p:txBody>
      </p:sp>
    </p:spTree>
    <p:extLst>
      <p:ext uri="{BB962C8B-B14F-4D97-AF65-F5344CB8AC3E}">
        <p14:creationId xmlns:p14="http://schemas.microsoft.com/office/powerpoint/2010/main" val="45045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65462"/>
            <a:ext cx="9905998" cy="600891"/>
          </a:xfrm>
        </p:spPr>
        <p:txBody>
          <a:bodyPr/>
          <a:lstStyle/>
          <a:p>
            <a:r>
              <a:rPr lang="en-US" dirty="0" smtClean="0"/>
              <a:t>AWS Service – S3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870857"/>
            <a:ext cx="9905998" cy="554736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S3 – Simple Storage Service</a:t>
            </a:r>
          </a:p>
          <a:p>
            <a:r>
              <a:rPr lang="en-US" dirty="0" smtClean="0"/>
              <a:t>S3 allows you to create folders (AWS calls them </a:t>
            </a:r>
            <a:r>
              <a:rPr lang="en-US" b="1" dirty="0" smtClean="0">
                <a:solidFill>
                  <a:schemeClr val="accent3"/>
                </a:solidFill>
              </a:rPr>
              <a:t>Buckets</a:t>
            </a:r>
            <a:r>
              <a:rPr lang="en-US" dirty="0" smtClean="0"/>
              <a:t>) where you can store objects (files)</a:t>
            </a:r>
          </a:p>
          <a:p>
            <a:r>
              <a:rPr lang="en-US" dirty="0" smtClean="0"/>
              <a:t>Files can have 0 bytes to 5 Terabytes</a:t>
            </a:r>
          </a:p>
          <a:p>
            <a:r>
              <a:rPr lang="en-US" dirty="0" smtClean="0"/>
              <a:t>By default, an account can have 100 buckets</a:t>
            </a:r>
          </a:p>
          <a:p>
            <a:r>
              <a:rPr lang="en-US" b="1" dirty="0" smtClean="0">
                <a:solidFill>
                  <a:schemeClr val="accent3"/>
                </a:solidFill>
              </a:rPr>
              <a:t>Buckets</a:t>
            </a:r>
            <a:r>
              <a:rPr lang="en-US" dirty="0" smtClean="0"/>
              <a:t> have a globally unique web address</a:t>
            </a:r>
          </a:p>
          <a:p>
            <a:r>
              <a:rPr lang="en-US" dirty="0" smtClean="0"/>
              <a:t>Uploading Large Objects: </a:t>
            </a:r>
            <a:r>
              <a:rPr lang="en-US" dirty="0">
                <a:effectLst/>
                <a:hlinkClick r:id="rId2"/>
              </a:rPr>
              <a:t>https://docs.aws.amazon.com/AmazonS3/latest/dev/UploadingObjects.html</a:t>
            </a:r>
            <a:endParaRPr lang="en-US" dirty="0" smtClean="0"/>
          </a:p>
          <a:p>
            <a:r>
              <a:rPr lang="en-US" dirty="0" smtClean="0"/>
              <a:t>When uploading files to a bucket location you, if it was successful, you will get an </a:t>
            </a:r>
            <a:r>
              <a:rPr lang="en-US" b="1" dirty="0" smtClean="0">
                <a:solidFill>
                  <a:srgbClr val="92D050"/>
                </a:solidFill>
              </a:rPr>
              <a:t>HTTP 200 </a:t>
            </a:r>
            <a:r>
              <a:rPr lang="en-US" dirty="0" smtClean="0"/>
              <a:t>response code.</a:t>
            </a:r>
          </a:p>
          <a:p>
            <a:r>
              <a:rPr lang="en-US" dirty="0" smtClean="0"/>
              <a:t>Each object (file) has certain attributes</a:t>
            </a:r>
          </a:p>
          <a:p>
            <a:pPr lvl="1"/>
            <a:r>
              <a:rPr lang="en-US" dirty="0" smtClean="0"/>
              <a:t>Key – the name of the file. It must be unique within a </a:t>
            </a:r>
            <a:r>
              <a:rPr lang="en-US" b="1" dirty="0" smtClean="0">
                <a:solidFill>
                  <a:schemeClr val="accent3"/>
                </a:solidFill>
              </a:rPr>
              <a:t>bucket</a:t>
            </a:r>
          </a:p>
          <a:p>
            <a:pPr lvl="1"/>
            <a:r>
              <a:rPr lang="en-US" dirty="0" smtClean="0"/>
              <a:t>Value – the content of the file (bytes)</a:t>
            </a:r>
          </a:p>
          <a:p>
            <a:pPr lvl="1"/>
            <a:r>
              <a:rPr lang="en-US" dirty="0" smtClean="0"/>
              <a:t>Version – the version of the file. Important when you are uploading objects with the same key to the bucket location.</a:t>
            </a:r>
          </a:p>
          <a:p>
            <a:pPr lvl="1"/>
            <a:r>
              <a:rPr lang="en-US" dirty="0" smtClean="0"/>
              <a:t>Metadata – additional data about the S3 object that is stored in a bucket</a:t>
            </a:r>
          </a:p>
          <a:p>
            <a:pPr lvl="1"/>
            <a:r>
              <a:rPr lang="en-US" dirty="0" err="1" smtClean="0"/>
              <a:t>Subresources</a:t>
            </a:r>
            <a:endParaRPr lang="en-US" dirty="0"/>
          </a:p>
          <a:p>
            <a:pPr lvl="2"/>
            <a:r>
              <a:rPr lang="en-US" dirty="0" smtClean="0"/>
              <a:t>Access Control Lists</a:t>
            </a:r>
          </a:p>
          <a:p>
            <a:pPr lvl="2"/>
            <a:r>
              <a:rPr lang="en-US" dirty="0" smtClean="0"/>
              <a:t>Torrents</a:t>
            </a:r>
          </a:p>
          <a:p>
            <a:pPr marL="0" indent="0">
              <a:buNone/>
            </a:pPr>
            <a:endParaRPr lang="en-US" b="1" dirty="0" smtClean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86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42334</TotalTime>
  <Words>9368</Words>
  <Application>Microsoft Office PowerPoint</Application>
  <PresentationFormat>Widescreen</PresentationFormat>
  <Paragraphs>1204</Paragraphs>
  <Slides>84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87" baseType="lpstr">
      <vt:lpstr>Arial</vt:lpstr>
      <vt:lpstr>Century Gothic</vt:lpstr>
      <vt:lpstr>Mesh</vt:lpstr>
      <vt:lpstr>Learning AwS</vt:lpstr>
      <vt:lpstr>Miscellaneous notes</vt:lpstr>
      <vt:lpstr>AWS  Global Infrastructure  (2019)</vt:lpstr>
      <vt:lpstr>Core AWS services for Architect cert </vt:lpstr>
      <vt:lpstr>IAM 101 with AWS</vt:lpstr>
      <vt:lpstr>AWS IAM – Key Terminology</vt:lpstr>
      <vt:lpstr>IAM – Key concepts</vt:lpstr>
      <vt:lpstr>IAM – Create a billing alarm</vt:lpstr>
      <vt:lpstr>AWS Service – S3</vt:lpstr>
      <vt:lpstr>AWS Service – s3</vt:lpstr>
      <vt:lpstr>Aws services – s3</vt:lpstr>
      <vt:lpstr>S3 – Encryption for buckets</vt:lpstr>
      <vt:lpstr>S3 - versioning</vt:lpstr>
      <vt:lpstr>S3 – lifecycle management</vt:lpstr>
      <vt:lpstr>S3 – cross-region replication</vt:lpstr>
      <vt:lpstr>S3 – transfer acceleration</vt:lpstr>
      <vt:lpstr>AWS Cloudfront</vt:lpstr>
      <vt:lpstr>AWS – Cloudfront lab</vt:lpstr>
      <vt:lpstr>Snowball</vt:lpstr>
      <vt:lpstr>Aws – storage gateway</vt:lpstr>
      <vt:lpstr>EC2 - 101</vt:lpstr>
      <vt:lpstr>EC2 Tier – On Demand</vt:lpstr>
      <vt:lpstr>EC2 Tier – Reserved instances</vt:lpstr>
      <vt:lpstr>EC2 Tier – Spot &amp; Dedicated host Pricing</vt:lpstr>
      <vt:lpstr>EC2 instance types</vt:lpstr>
      <vt:lpstr>EC2 – Lab Notes</vt:lpstr>
      <vt:lpstr>SECURITY GROUPS</vt:lpstr>
      <vt:lpstr>EBS 101 – Elastic block store</vt:lpstr>
      <vt:lpstr>Elastic Block Storage – Types</vt:lpstr>
      <vt:lpstr>Elastic Block Store – Exam Tips</vt:lpstr>
      <vt:lpstr>AMI Types – EBS VS instance store</vt:lpstr>
      <vt:lpstr>Encrypted root device Volumes and snapshots</vt:lpstr>
      <vt:lpstr>Cloudwatch 101</vt:lpstr>
      <vt:lpstr>AWS Command Line InteRface (CLI)</vt:lpstr>
      <vt:lpstr>IAM - Roles</vt:lpstr>
      <vt:lpstr>USING Bootstrap scripts</vt:lpstr>
      <vt:lpstr>EC2 instance metadata</vt:lpstr>
      <vt:lpstr>Elastic File System (EFS)</vt:lpstr>
      <vt:lpstr>EC2 Placement groups</vt:lpstr>
      <vt:lpstr>Databases 101</vt:lpstr>
      <vt:lpstr>RDS – Relational database services lab</vt:lpstr>
      <vt:lpstr>RDS – backups, multi-az &amp; read replicas</vt:lpstr>
      <vt:lpstr>RDS – backups, multi-az &amp; read replicas</vt:lpstr>
      <vt:lpstr>REDSHIFT – OLAP DB</vt:lpstr>
      <vt:lpstr>AWS Aurora</vt:lpstr>
      <vt:lpstr>Elasticache</vt:lpstr>
      <vt:lpstr>AWS – route 53 – a domain name service (DNS 101)</vt:lpstr>
      <vt:lpstr>AWS – route 53, register a domain name</vt:lpstr>
      <vt:lpstr>Aws – Route 53, routing options</vt:lpstr>
      <vt:lpstr>Aws – Route 53, routing options</vt:lpstr>
      <vt:lpstr>Aws – Route 53, routing options</vt:lpstr>
      <vt:lpstr>Aws – Route 53, routing options</vt:lpstr>
      <vt:lpstr>Aws – Route 53, routing options</vt:lpstr>
      <vt:lpstr>Aws – Route 53, routing options</vt:lpstr>
      <vt:lpstr>Aws – Route 53, routing options</vt:lpstr>
      <vt:lpstr>Aws – Route 53, routing options</vt:lpstr>
      <vt:lpstr>Aws - VPC </vt:lpstr>
      <vt:lpstr>PowerPoint Presentation</vt:lpstr>
      <vt:lpstr>VPC – Exam Tips</vt:lpstr>
      <vt:lpstr>VPC – Nat instances  vs  nat gateways</vt:lpstr>
      <vt:lpstr>VPC – Network ACL vs Security Groups</vt:lpstr>
      <vt:lpstr>VPC – steps to create vpc with pub/private subnets</vt:lpstr>
      <vt:lpstr>VPC – steps to create vpc with pub/private subnets</vt:lpstr>
      <vt:lpstr>VPC – steps to create vpc with pub/private subnets</vt:lpstr>
      <vt:lpstr>VPC – steps to create vpc with pub/private subnets</vt:lpstr>
      <vt:lpstr>VPC – steps to create vpc with pub/private subnets</vt:lpstr>
      <vt:lpstr>VPC flow logs</vt:lpstr>
      <vt:lpstr>VPC – bastion hosts</vt:lpstr>
      <vt:lpstr>Direct connect</vt:lpstr>
      <vt:lpstr>VPC endpoints</vt:lpstr>
      <vt:lpstr>elastic load balancers (ELBs)</vt:lpstr>
      <vt:lpstr>ADVANCED Load balancer theory</vt:lpstr>
      <vt:lpstr>HAA – High availability architecture</vt:lpstr>
      <vt:lpstr>HA – Exam tips</vt:lpstr>
      <vt:lpstr>AWS SQS – Simple Queue Service</vt:lpstr>
      <vt:lpstr>AWS Simple workflow service (SWF)</vt:lpstr>
      <vt:lpstr>AWS – simple notification service (SNS)</vt:lpstr>
      <vt:lpstr>AWS – elastic transcoder</vt:lpstr>
      <vt:lpstr>AWS – API gateway</vt:lpstr>
      <vt:lpstr>Aws – kinesis </vt:lpstr>
      <vt:lpstr>IAM – cognito</vt:lpstr>
      <vt:lpstr>AWS – Lambda Functions</vt:lpstr>
      <vt:lpstr>Lambda serverless web page example</vt:lpstr>
      <vt:lpstr>Server-less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AwS</dc:title>
  <dc:creator>Velarde, Anibal (MSP)</dc:creator>
  <cp:lastModifiedBy>Velarde, Anibal (MSP)</cp:lastModifiedBy>
  <cp:revision>180</cp:revision>
  <dcterms:created xsi:type="dcterms:W3CDTF">2019-12-10T02:15:27Z</dcterms:created>
  <dcterms:modified xsi:type="dcterms:W3CDTF">2020-02-17T02:19:03Z</dcterms:modified>
</cp:coreProperties>
</file>